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70" y="1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D522A1-15FD-4131-B2EC-E988A76B8075}" type="datetimeFigureOut">
              <a:rPr lang="cs-CZ" smtClean="0"/>
              <a:t>5.6.2016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2AD2D7-6D63-48F9-B010-7E4904C48DD1}" type="slidenum">
              <a:rPr lang="cs-CZ" smtClean="0"/>
              <a:t>‹#›</a:t>
            </a:fld>
            <a:endParaRPr lang="cs-CZ"/>
          </a:p>
        </p:txBody>
      </p:sp>
    </p:spTree>
    <p:extLst>
      <p:ext uri="{BB962C8B-B14F-4D97-AF65-F5344CB8AC3E}">
        <p14:creationId xmlns:p14="http://schemas.microsoft.com/office/powerpoint/2010/main" val="369737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52AD2D7-6D63-48F9-B010-7E4904C48DD1}" type="slidenum">
              <a:rPr lang="cs-CZ" smtClean="0"/>
              <a:t>9</a:t>
            </a:fld>
            <a:endParaRPr lang="cs-CZ"/>
          </a:p>
        </p:txBody>
      </p:sp>
    </p:spTree>
    <p:extLst>
      <p:ext uri="{BB962C8B-B14F-4D97-AF65-F5344CB8AC3E}">
        <p14:creationId xmlns:p14="http://schemas.microsoft.com/office/powerpoint/2010/main" val="321615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CCB68248-C44F-4C8B-8562-AF6940C3A5A2}" type="datetimeFigureOut">
              <a:rPr lang="cs-CZ" smtClean="0"/>
              <a:t>5.6.2016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183651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CB68248-C44F-4C8B-8562-AF6940C3A5A2}" type="datetimeFigureOut">
              <a:rPr lang="cs-CZ" smtClean="0"/>
              <a:t>5.6.2016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978710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CB68248-C44F-4C8B-8562-AF6940C3A5A2}" type="datetimeFigureOut">
              <a:rPr lang="cs-CZ" smtClean="0"/>
              <a:t>5.6.2016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1643912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CCB68248-C44F-4C8B-8562-AF6940C3A5A2}" type="datetimeFigureOut">
              <a:rPr lang="cs-CZ" smtClean="0"/>
              <a:t>5.6.2016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31840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CCB68248-C44F-4C8B-8562-AF6940C3A5A2}" type="datetimeFigureOut">
              <a:rPr lang="cs-CZ" smtClean="0"/>
              <a:t>5.6.2016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257596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CCB68248-C44F-4C8B-8562-AF6940C3A5A2}" type="datetimeFigureOut">
              <a:rPr lang="cs-CZ" smtClean="0"/>
              <a:t>5.6.2016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3700459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CCB68248-C44F-4C8B-8562-AF6940C3A5A2}" type="datetimeFigureOut">
              <a:rPr lang="cs-CZ" smtClean="0"/>
              <a:t>5.6.2016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1217039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CCB68248-C44F-4C8B-8562-AF6940C3A5A2}" type="datetimeFigureOut">
              <a:rPr lang="cs-CZ" smtClean="0"/>
              <a:t>5.6.2016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833815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CCB68248-C44F-4C8B-8562-AF6940C3A5A2}" type="datetimeFigureOut">
              <a:rPr lang="cs-CZ" smtClean="0"/>
              <a:t>5.6.2016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198260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CB68248-C44F-4C8B-8562-AF6940C3A5A2}" type="datetimeFigureOut">
              <a:rPr lang="cs-CZ" smtClean="0"/>
              <a:t>5.6.2016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597848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CCB68248-C44F-4C8B-8562-AF6940C3A5A2}" type="datetimeFigureOut">
              <a:rPr lang="cs-CZ" smtClean="0"/>
              <a:t>5.6.2016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B760079-6E7A-4E7D-9825-9F324D87A365}" type="slidenum">
              <a:rPr lang="cs-CZ" smtClean="0"/>
              <a:t>‹#›</a:t>
            </a:fld>
            <a:endParaRPr lang="cs-CZ"/>
          </a:p>
        </p:txBody>
      </p:sp>
    </p:spTree>
    <p:extLst>
      <p:ext uri="{BB962C8B-B14F-4D97-AF65-F5344CB8AC3E}">
        <p14:creationId xmlns:p14="http://schemas.microsoft.com/office/powerpoint/2010/main" val="3253940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B68248-C44F-4C8B-8562-AF6940C3A5A2}" type="datetimeFigureOut">
              <a:rPr lang="cs-CZ" smtClean="0"/>
              <a:t>5.6.2016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760079-6E7A-4E7D-9825-9F324D87A365}" type="slidenum">
              <a:rPr lang="cs-CZ" smtClean="0"/>
              <a:t>‹#›</a:t>
            </a:fld>
            <a:endParaRPr lang="cs-CZ"/>
          </a:p>
        </p:txBody>
      </p:sp>
    </p:spTree>
    <p:extLst>
      <p:ext uri="{BB962C8B-B14F-4D97-AF65-F5344CB8AC3E}">
        <p14:creationId xmlns:p14="http://schemas.microsoft.com/office/powerpoint/2010/main" val="1899198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Atomové bomby</a:t>
            </a:r>
            <a:endParaRPr lang="cs-CZ" dirty="0"/>
          </a:p>
        </p:txBody>
      </p:sp>
      <p:sp>
        <p:nvSpPr>
          <p:cNvPr id="3" name="Podnadpis 2"/>
          <p:cNvSpPr>
            <a:spLocks noGrp="1"/>
          </p:cNvSpPr>
          <p:nvPr>
            <p:ph type="subTitle" idx="1"/>
          </p:nvPr>
        </p:nvSpPr>
        <p:spPr/>
        <p:txBody>
          <a:bodyPr/>
          <a:lstStyle/>
          <a:p>
            <a:r>
              <a:rPr lang="cs-CZ" dirty="0" smtClean="0">
                <a:latin typeface="+mj-lt"/>
              </a:rPr>
              <a:t>M. </a:t>
            </a:r>
            <a:r>
              <a:rPr lang="cs-CZ" dirty="0" err="1" smtClean="0">
                <a:latin typeface="+mj-lt"/>
              </a:rPr>
              <a:t>Kudráč</a:t>
            </a:r>
            <a:r>
              <a:rPr lang="cs-CZ" dirty="0" smtClean="0">
                <a:latin typeface="+mj-lt"/>
              </a:rPr>
              <a:t> </a:t>
            </a:r>
            <a:endParaRPr lang="cs-CZ" dirty="0">
              <a:latin typeface="+mj-lt"/>
            </a:endParaRPr>
          </a:p>
        </p:txBody>
      </p:sp>
    </p:spTree>
    <p:extLst>
      <p:ext uri="{BB962C8B-B14F-4D97-AF65-F5344CB8AC3E}">
        <p14:creationId xmlns:p14="http://schemas.microsoft.com/office/powerpoint/2010/main" val="3974206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721499"/>
          </a:xfrm>
        </p:spPr>
        <p:txBody>
          <a:bodyPr>
            <a:normAutofit fontScale="92500" lnSpcReduction="10000"/>
          </a:bodyPr>
          <a:lstStyle/>
          <a:p>
            <a:r>
              <a:rPr lang="cs-CZ" dirty="0"/>
              <a:t>V nadkritickém množství štěpného materiálu je pak nastartována řetězová reakce, která uvolní velké množství různých druhů energie</a:t>
            </a:r>
            <a:r>
              <a:rPr lang="cs-CZ" dirty="0" smtClean="0"/>
              <a:t>.</a:t>
            </a:r>
          </a:p>
          <a:p>
            <a:r>
              <a:rPr lang="cs-CZ" dirty="0"/>
              <a:t>Nejpoužívanějším typem je implozní puma (například Fat Man, shozený na Nagasaki, síla výbuchu 21 </a:t>
            </a:r>
            <a:r>
              <a:rPr lang="cs-CZ" dirty="0" err="1"/>
              <a:t>Kt</a:t>
            </a:r>
            <a:r>
              <a:rPr lang="cs-CZ" dirty="0"/>
              <a:t>). Liší se zejména tím, že zde bývá obvykle použito plutonium namísto uranu 235. Po výbuchu konvenční trhaviny (směs pomalé a rychlé trhaviny) je </a:t>
            </a:r>
            <a:r>
              <a:rPr lang="cs-CZ" dirty="0" err="1"/>
              <a:t>podkritická</a:t>
            </a:r>
            <a:r>
              <a:rPr lang="cs-CZ" dirty="0"/>
              <a:t> konfigurace plutonium stlačena, </a:t>
            </a:r>
            <a:r>
              <a:rPr lang="cs-CZ" dirty="0" err="1"/>
              <a:t>podkritické</a:t>
            </a:r>
            <a:r>
              <a:rPr lang="cs-CZ" dirty="0"/>
              <a:t> části masy plutonia se dostanou k sobě a dosáhne se kritického množství.</a:t>
            </a:r>
          </a:p>
        </p:txBody>
      </p:sp>
    </p:spTree>
    <p:extLst>
      <p:ext uri="{BB962C8B-B14F-4D97-AF65-F5344CB8AC3E}">
        <p14:creationId xmlns:p14="http://schemas.microsoft.com/office/powerpoint/2010/main" val="487694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5577483"/>
          </a:xfrm>
        </p:spPr>
        <p:txBody>
          <a:bodyPr/>
          <a:lstStyle/>
          <a:p>
            <a:r>
              <a:rPr lang="cs-CZ" dirty="0"/>
              <a:t>Výbuch konvenční trhaviny zároveň udrží masu plutonia déle u sebe, řetězová reakce může probíhat déle, čímž se uvolní podstatně větší množství energie (rychlý průběh jaderného výbuchu by jinak příliš rychle rozmetal masu plutonia a rozptýlil by ji na </a:t>
            </a:r>
            <a:r>
              <a:rPr lang="cs-CZ" dirty="0" err="1"/>
              <a:t>podkritické</a:t>
            </a:r>
            <a:r>
              <a:rPr lang="cs-CZ" dirty="0"/>
              <a:t> části). Uvnitř jaderné zbraně je zdroj neutronů, které ve vhodném okamžiku </a:t>
            </a:r>
            <a:r>
              <a:rPr lang="cs-CZ" dirty="0" smtClean="0"/>
              <a:t>zahájí řetězovou </a:t>
            </a:r>
            <a:r>
              <a:rPr lang="cs-CZ" dirty="0"/>
              <a:t>reakci.</a:t>
            </a:r>
          </a:p>
        </p:txBody>
      </p:sp>
    </p:spTree>
    <p:extLst>
      <p:ext uri="{BB962C8B-B14F-4D97-AF65-F5344CB8AC3E}">
        <p14:creationId xmlns:p14="http://schemas.microsoft.com/office/powerpoint/2010/main" val="3823245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5577483"/>
          </a:xfrm>
        </p:spPr>
        <p:txBody>
          <a:bodyPr/>
          <a:lstStyle/>
          <a:p>
            <a:r>
              <a:rPr lang="cs-CZ" dirty="0"/>
              <a:t>Dále bývá puma vylepšena vnějším pláštěm z odražeče neutronů (</a:t>
            </a:r>
            <a:r>
              <a:rPr lang="cs-CZ" dirty="0" err="1"/>
              <a:t>Be</a:t>
            </a:r>
            <a:r>
              <a:rPr lang="cs-CZ" dirty="0"/>
              <a:t>), které takto neunikají mimo štěpný materiál. Tato konfigurace je výhodná tím, že postačuje daleko menší množství štěpného materiálu, každé vylepšení snižuje jeho další množství a zvyšuje účinnost pumy.</a:t>
            </a:r>
          </a:p>
        </p:txBody>
      </p:sp>
    </p:spTree>
    <p:extLst>
      <p:ext uri="{BB962C8B-B14F-4D97-AF65-F5344CB8AC3E}">
        <p14:creationId xmlns:p14="http://schemas.microsoft.com/office/powerpoint/2010/main" val="396541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5577483"/>
          </a:xfrm>
        </p:spPr>
        <p:txBody>
          <a:bodyPr/>
          <a:lstStyle/>
          <a:p>
            <a:r>
              <a:rPr lang="cs-CZ" dirty="0"/>
              <a:t>Výbuch jaderné zbraně odpovídá obvykle několika tisícům až miliónům tun klasické výbušniny TNT (největší známá bomba byla ekvivalentní 57 </a:t>
            </a:r>
            <a:r>
              <a:rPr lang="cs-CZ" dirty="0" err="1"/>
              <a:t>Mt</a:t>
            </a:r>
            <a:r>
              <a:rPr lang="cs-CZ" dirty="0"/>
              <a:t> TNT (Car-bomba). Součástí jsou obvykle i inicializační neutronové zářiče, případně neutronové odražeče, které zajišťují zachycení co nejvyššího množství neutronů pro další štěpení.</a:t>
            </a:r>
          </a:p>
        </p:txBody>
      </p:sp>
    </p:spTree>
    <p:extLst>
      <p:ext uri="{BB962C8B-B14F-4D97-AF65-F5344CB8AC3E}">
        <p14:creationId xmlns:p14="http://schemas.microsoft.com/office/powerpoint/2010/main" val="57607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721499"/>
          </a:xfrm>
        </p:spPr>
        <p:txBody>
          <a:bodyPr/>
          <a:lstStyle/>
          <a:p>
            <a:r>
              <a:rPr lang="cs-CZ" dirty="0"/>
              <a:t>Byl vyvinut a otestován též typ zbraně označovaný jako neutronová bomba, která je konstruována za účelem co největší emise neutronového záření a tím likvidace živé síly nepřítele bez rozsáhlých materiálních škod. Výbušná síla takové bomby je nižší, ale neutronové záření má mnohem drtivější dopad na živé organismy v zasažené oblasti.</a:t>
            </a:r>
          </a:p>
        </p:txBody>
      </p:sp>
    </p:spTree>
    <p:extLst>
      <p:ext uri="{BB962C8B-B14F-4D97-AF65-F5344CB8AC3E}">
        <p14:creationId xmlns:p14="http://schemas.microsoft.com/office/powerpoint/2010/main" val="4130921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rFlus\Downloads\220px-Princip_jaderne_naloze.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73901"/>
            <a:ext cx="4199111" cy="355015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rFlus\Downloads\220px-Princip_jaderne_naloze,_implozivni_desig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636" y="1124744"/>
            <a:ext cx="4650070" cy="4248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12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04664"/>
            <a:ext cx="8229600" cy="1143000"/>
          </a:xfrm>
        </p:spPr>
        <p:txBody>
          <a:bodyPr>
            <a:normAutofit fontScale="90000"/>
          </a:bodyPr>
          <a:lstStyle/>
          <a:p>
            <a:r>
              <a:rPr lang="cs-CZ" dirty="0"/>
              <a:t>Energie uvolněná atomovým výbuchem</a:t>
            </a:r>
            <a:br>
              <a:rPr lang="cs-CZ" dirty="0"/>
            </a:br>
            <a:endParaRPr lang="cs-CZ" dirty="0"/>
          </a:p>
        </p:txBody>
      </p:sp>
      <p:sp>
        <p:nvSpPr>
          <p:cNvPr id="3" name="Zástupný symbol pro obsah 2"/>
          <p:cNvSpPr>
            <a:spLocks noGrp="1"/>
          </p:cNvSpPr>
          <p:nvPr>
            <p:ph idx="1"/>
          </p:nvPr>
        </p:nvSpPr>
        <p:spPr/>
        <p:txBody>
          <a:bodyPr>
            <a:normAutofit fontScale="92500" lnSpcReduction="10000"/>
          </a:bodyPr>
          <a:lstStyle/>
          <a:p>
            <a:pPr marL="0" indent="0">
              <a:buNone/>
            </a:pPr>
            <a:r>
              <a:rPr lang="cs-CZ" b="1" dirty="0"/>
              <a:t>Energii uvolněnou atomovým výbuchem je možno rozdělit na následující kategorie</a:t>
            </a:r>
            <a:r>
              <a:rPr lang="cs-CZ" dirty="0"/>
              <a:t>:</a:t>
            </a:r>
          </a:p>
          <a:p>
            <a:r>
              <a:rPr lang="cs-CZ" dirty="0"/>
              <a:t>tlaková vlna </a:t>
            </a:r>
            <a:r>
              <a:rPr lang="cs-CZ" dirty="0" smtClean="0"/>
              <a:t>= </a:t>
            </a:r>
            <a:r>
              <a:rPr lang="cs-CZ" dirty="0"/>
              <a:t>40–60 % celkové uvolněné energie</a:t>
            </a:r>
          </a:p>
          <a:p>
            <a:r>
              <a:rPr lang="cs-CZ" dirty="0"/>
              <a:t>tepelné záření </a:t>
            </a:r>
            <a:r>
              <a:rPr lang="cs-CZ" dirty="0" smtClean="0"/>
              <a:t>= </a:t>
            </a:r>
            <a:r>
              <a:rPr lang="cs-CZ" dirty="0"/>
              <a:t>30–50 % celkové uvolněné energie</a:t>
            </a:r>
          </a:p>
          <a:p>
            <a:r>
              <a:rPr lang="cs-CZ" dirty="0"/>
              <a:t>ionizující záření </a:t>
            </a:r>
            <a:r>
              <a:rPr lang="cs-CZ" dirty="0" smtClean="0"/>
              <a:t>= </a:t>
            </a:r>
            <a:r>
              <a:rPr lang="cs-CZ" dirty="0"/>
              <a:t>5 % celkové uvolněné energie</a:t>
            </a:r>
          </a:p>
          <a:p>
            <a:r>
              <a:rPr lang="cs-CZ" dirty="0"/>
              <a:t>radioaktivní látky </a:t>
            </a:r>
            <a:r>
              <a:rPr lang="cs-CZ" dirty="0" smtClean="0"/>
              <a:t>= </a:t>
            </a:r>
            <a:r>
              <a:rPr lang="cs-CZ" dirty="0"/>
              <a:t>5–10 % celkové uvolněné energie</a:t>
            </a:r>
          </a:p>
          <a:p>
            <a:r>
              <a:rPr lang="cs-CZ" dirty="0"/>
              <a:t>elektromagnetický impuls</a:t>
            </a:r>
          </a:p>
          <a:p>
            <a:pPr marL="0" indent="0">
              <a:buNone/>
            </a:pPr>
            <a:endParaRPr lang="cs-CZ" dirty="0"/>
          </a:p>
        </p:txBody>
      </p:sp>
    </p:spTree>
    <p:extLst>
      <p:ext uri="{BB962C8B-B14F-4D97-AF65-F5344CB8AC3E}">
        <p14:creationId xmlns:p14="http://schemas.microsoft.com/office/powerpoint/2010/main" val="355859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548680"/>
            <a:ext cx="8229600" cy="5577483"/>
          </a:xfrm>
          <a:solidFill>
            <a:schemeClr val="bg1"/>
          </a:solidFill>
        </p:spPr>
        <p:txBody>
          <a:bodyPr/>
          <a:lstStyle/>
          <a:p>
            <a:r>
              <a:rPr lang="cs-CZ" dirty="0"/>
              <a:t>Zatímco první tři typy energie jsou vyzářeny okamžitě, část radioaktivního záření je uvolněna postupně, ve formě </a:t>
            </a:r>
            <a:r>
              <a:rPr lang="cs-CZ" u="sng" dirty="0"/>
              <a:t>radioaktivního spadu</a:t>
            </a:r>
            <a:r>
              <a:rPr lang="cs-CZ" dirty="0"/>
              <a:t>.</a:t>
            </a:r>
          </a:p>
        </p:txBody>
      </p:sp>
      <p:pic>
        <p:nvPicPr>
          <p:cNvPr id="6146" name="Picture 2" descr="C:\Users\DrFlus\Downloads\graf-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708920"/>
            <a:ext cx="8352928" cy="381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329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721499"/>
          </a:xfrm>
        </p:spPr>
        <p:txBody>
          <a:bodyPr/>
          <a:lstStyle/>
          <a:p>
            <a:r>
              <a:rPr lang="cs-CZ" dirty="0"/>
              <a:t>Celkové množství energie uvolněné jaderným výbuchem záleží na typu bomby. Většina energie je uvolněna ve formě tlakové vlny a tepelného záření. Ionizující záření je silně absorbováno vzduchem a tedy je nebezpečné pouze v případě menších typů jaderných bomb. Tepelné záření je tlumeno nejpomaleji se vzdáleností od epicentra, a tedy způsobuje největší škody u větších bomb.</a:t>
            </a:r>
          </a:p>
        </p:txBody>
      </p:sp>
    </p:spTree>
    <p:extLst>
      <p:ext uri="{BB962C8B-B14F-4D97-AF65-F5344CB8AC3E}">
        <p14:creationId xmlns:p14="http://schemas.microsoft.com/office/powerpoint/2010/main" val="2560269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04664"/>
            <a:ext cx="8229600" cy="5721499"/>
          </a:xfrm>
        </p:spPr>
        <p:txBody>
          <a:bodyPr/>
          <a:lstStyle/>
          <a:p>
            <a:r>
              <a:rPr lang="cs-CZ" dirty="0"/>
              <a:t>U jaderné bomby shozené na Hirošimu (explodovala ve výšce 550 m) byla teplota v epicentru přibližně 4 000 °C (povrch slunce má teplotu 5 000 °C), na několik sekund byla dosažena teplota asi půl milionu °C, na velmi malou dobu (v řádu několika milisekund) i několik (desítek) milionů °C.</a:t>
            </a:r>
          </a:p>
        </p:txBody>
      </p:sp>
    </p:spTree>
    <p:extLst>
      <p:ext uri="{BB962C8B-B14F-4D97-AF65-F5344CB8AC3E}">
        <p14:creationId xmlns:p14="http://schemas.microsoft.com/office/powerpoint/2010/main" val="2754189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to je?</a:t>
            </a:r>
            <a:endParaRPr lang="cs-CZ" dirty="0"/>
          </a:p>
        </p:txBody>
      </p:sp>
      <p:sp>
        <p:nvSpPr>
          <p:cNvPr id="3" name="Zástupný symbol pro obsah 2"/>
          <p:cNvSpPr>
            <a:spLocks noGrp="1"/>
          </p:cNvSpPr>
          <p:nvPr>
            <p:ph idx="1"/>
          </p:nvPr>
        </p:nvSpPr>
        <p:spPr>
          <a:xfrm>
            <a:off x="395536" y="1484784"/>
            <a:ext cx="8229600" cy="4525963"/>
          </a:xfrm>
        </p:spPr>
        <p:txBody>
          <a:bodyPr>
            <a:normAutofit/>
          </a:bodyPr>
          <a:lstStyle/>
          <a:p>
            <a:r>
              <a:rPr lang="cs-CZ" dirty="0" smtClean="0"/>
              <a:t>Atomová bomba je</a:t>
            </a:r>
            <a:r>
              <a:rPr lang="cs-CZ" dirty="0"/>
              <a:t> zbraň hromadného ničení, založená na principu neřízené </a:t>
            </a:r>
            <a:r>
              <a:rPr lang="cs-CZ" dirty="0" smtClean="0"/>
              <a:t>řetězové </a:t>
            </a:r>
            <a:r>
              <a:rPr lang="cs-CZ" dirty="0"/>
              <a:t>reakce jader těžkých prvků</a:t>
            </a:r>
            <a:r>
              <a:rPr lang="cs-CZ" dirty="0" smtClean="0"/>
              <a:t>.</a:t>
            </a:r>
          </a:p>
          <a:p>
            <a:pPr marL="0" indent="0">
              <a:buNone/>
            </a:pPr>
            <a:endParaRPr lang="cs-CZ" dirty="0"/>
          </a:p>
        </p:txBody>
      </p:sp>
    </p:spTree>
    <p:extLst>
      <p:ext uri="{BB962C8B-B14F-4D97-AF65-F5344CB8AC3E}">
        <p14:creationId xmlns:p14="http://schemas.microsoft.com/office/powerpoint/2010/main" val="2535384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32656"/>
            <a:ext cx="8229600" cy="5793507"/>
          </a:xfrm>
        </p:spPr>
        <p:txBody>
          <a:bodyPr/>
          <a:lstStyle/>
          <a:p>
            <a:r>
              <a:rPr lang="cs-CZ" dirty="0"/>
              <a:t>Co hlavně odlišuje jadernou zbraň od klasických (chemických) výbušnin, je přítomnost elektromagnetického impulsu, ionizujícího záření, a hlavně uvolnění množství radioaktivních látek. Ačkoliv procentuální zastoupení radioaktivity na celkově uvolněné energii není velké, dávka záření, které jsou oběti atomového útoku vystaveny, má devastující účinky na jejich zdraví (včetně zdraví jejich případných potomků).</a:t>
            </a:r>
          </a:p>
        </p:txBody>
      </p:sp>
    </p:spTree>
    <p:extLst>
      <p:ext uri="{BB962C8B-B14F-4D97-AF65-F5344CB8AC3E}">
        <p14:creationId xmlns:p14="http://schemas.microsoft.com/office/powerpoint/2010/main" val="310919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Nagasaki a Hirošima</a:t>
            </a:r>
            <a:endParaRPr lang="cs-CZ" dirty="0"/>
          </a:p>
        </p:txBody>
      </p:sp>
      <p:pic>
        <p:nvPicPr>
          <p:cNvPr id="7170" name="Picture 2" descr="C:\Users\DrFlus\Downloads\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3960440" cy="27003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DrFlus\Downloads\NagasakiNagasaki-327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268761"/>
            <a:ext cx="4542412" cy="27003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DrFlus\Downloads\_84767756_00146874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3969061"/>
            <a:ext cx="4526674" cy="212423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Users\DrFlus\Downloads\nagasaki-atomic-bomb-19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3969061"/>
            <a:ext cx="3960440" cy="212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361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Jak funguje atomová bomba?</a:t>
            </a:r>
            <a:br>
              <a:rPr lang="cs-CZ" dirty="0" smtClean="0"/>
            </a:br>
            <a:r>
              <a:rPr lang="cs-CZ" dirty="0" smtClean="0"/>
              <a:t>(stručně, video)</a:t>
            </a:r>
            <a:endParaRPr lang="cs-CZ" dirty="0"/>
          </a:p>
        </p:txBody>
      </p:sp>
      <p:pic>
        <p:nvPicPr>
          <p:cNvPr id="4" name="Jak funguje atomová bomba - Vědecké kladiv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1484784"/>
            <a:ext cx="8045450" cy="4525963"/>
          </a:xfrm>
        </p:spPr>
      </p:pic>
    </p:spTree>
    <p:extLst>
      <p:ext uri="{BB962C8B-B14F-4D97-AF65-F5344CB8AC3E}">
        <p14:creationId xmlns:p14="http://schemas.microsoft.com/office/powerpoint/2010/main" val="21856706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54717">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32656"/>
            <a:ext cx="8229600" cy="5793507"/>
          </a:xfrm>
        </p:spPr>
        <p:txBody>
          <a:bodyPr/>
          <a:lstStyle/>
          <a:p>
            <a:r>
              <a:rPr lang="cs-CZ" dirty="0"/>
              <a:t>Jaderná bomba byla poprvé vyvinuta ve Spojených </a:t>
            </a:r>
            <a:r>
              <a:rPr lang="cs-CZ" dirty="0" smtClean="0"/>
              <a:t>státech amerických</a:t>
            </a:r>
            <a:r>
              <a:rPr lang="cs-CZ" dirty="0"/>
              <a:t> v rámci </a:t>
            </a:r>
            <a:r>
              <a:rPr lang="cs-CZ" dirty="0" smtClean="0"/>
              <a:t>vojenského projektu </a:t>
            </a:r>
            <a:r>
              <a:rPr lang="cs-CZ" dirty="0"/>
              <a:t>Manhattan, který probíhal v laboratořích v Los </a:t>
            </a:r>
            <a:r>
              <a:rPr lang="cs-CZ" dirty="0" err="1"/>
              <a:t>Alamos</a:t>
            </a:r>
            <a:r>
              <a:rPr lang="cs-CZ" dirty="0"/>
              <a:t> za vedení Roberta </a:t>
            </a:r>
            <a:r>
              <a:rPr lang="cs-CZ" dirty="0" err="1"/>
              <a:t>Jacoba</a:t>
            </a:r>
            <a:r>
              <a:rPr lang="cs-CZ" dirty="0"/>
              <a:t> Oppenheimera. Výsledkem projektu byl první pokusný jaderný výbuch, který proběhl 16. července 1945 v poušti </a:t>
            </a:r>
            <a:r>
              <a:rPr lang="cs-CZ" dirty="0" err="1"/>
              <a:t>White</a:t>
            </a:r>
            <a:r>
              <a:rPr lang="cs-CZ" dirty="0"/>
              <a:t> </a:t>
            </a:r>
            <a:r>
              <a:rPr lang="cs-CZ" dirty="0" err="1"/>
              <a:t>Sands</a:t>
            </a:r>
            <a:r>
              <a:rPr lang="cs-CZ" dirty="0"/>
              <a:t> poblíž města </a:t>
            </a:r>
            <a:r>
              <a:rPr lang="cs-CZ" dirty="0" err="1"/>
              <a:t>Alamogordo</a:t>
            </a:r>
            <a:r>
              <a:rPr lang="cs-CZ" dirty="0"/>
              <a:t>.</a:t>
            </a:r>
          </a:p>
        </p:txBody>
      </p:sp>
    </p:spTree>
    <p:extLst>
      <p:ext uri="{BB962C8B-B14F-4D97-AF65-F5344CB8AC3E}">
        <p14:creationId xmlns:p14="http://schemas.microsoft.com/office/powerpoint/2010/main" val="2685628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332656"/>
            <a:ext cx="8229600" cy="5793507"/>
          </a:xfrm>
        </p:spPr>
        <p:txBody>
          <a:bodyPr/>
          <a:lstStyle/>
          <a:p>
            <a:r>
              <a:rPr lang="cs-CZ" dirty="0"/>
              <a:t>bomby </a:t>
            </a:r>
            <a:r>
              <a:rPr lang="cs-CZ" dirty="0" err="1"/>
              <a:t>Little</a:t>
            </a:r>
            <a:r>
              <a:rPr lang="cs-CZ" dirty="0"/>
              <a:t> Boy a Fat Man byly o několik týdnů později svrženy </a:t>
            </a:r>
            <a:r>
              <a:rPr lang="cs-CZ" dirty="0" smtClean="0"/>
              <a:t>z bombardérů</a:t>
            </a:r>
            <a:r>
              <a:rPr lang="cs-CZ" dirty="0"/>
              <a:t> B-29 na japonská </a:t>
            </a:r>
            <a:r>
              <a:rPr lang="cs-CZ" dirty="0" smtClean="0"/>
              <a:t>města</a:t>
            </a:r>
            <a:r>
              <a:rPr lang="cs-CZ" dirty="0"/>
              <a:t> Hirošimu a </a:t>
            </a:r>
            <a:r>
              <a:rPr lang="cs-CZ" dirty="0" smtClean="0"/>
              <a:t>Nagasaki</a:t>
            </a:r>
          </a:p>
          <a:p>
            <a:endParaRPr lang="cs-CZ" dirty="0"/>
          </a:p>
          <a:p>
            <a:endParaRPr lang="cs-CZ" dirty="0" smtClean="0"/>
          </a:p>
          <a:p>
            <a:endParaRPr lang="cs-CZ" dirty="0"/>
          </a:p>
          <a:p>
            <a:endParaRPr lang="cs-CZ" dirty="0" smtClean="0"/>
          </a:p>
          <a:p>
            <a:endParaRPr lang="cs-CZ" dirty="0"/>
          </a:p>
          <a:p>
            <a:pPr marL="0" indent="0">
              <a:buNone/>
            </a:pPr>
            <a:r>
              <a:rPr lang="cs-CZ" dirty="0" smtClean="0"/>
              <a:t>  </a:t>
            </a:r>
            <a:r>
              <a:rPr lang="cs-CZ" dirty="0" err="1" smtClean="0"/>
              <a:t>Little</a:t>
            </a:r>
            <a:r>
              <a:rPr lang="cs-CZ" dirty="0" smtClean="0"/>
              <a:t> Boy                                 Fat Man</a:t>
            </a:r>
            <a:endParaRPr lang="cs-CZ" dirty="0"/>
          </a:p>
        </p:txBody>
      </p:sp>
      <p:pic>
        <p:nvPicPr>
          <p:cNvPr id="1026" name="Picture 2" descr="C:\Users\DrFlus\Downloads\_Little_Bo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060848"/>
            <a:ext cx="3705821" cy="27793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rFlus\Downloads\aa-4e40f3a0c944f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977677"/>
            <a:ext cx="4364007" cy="2945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548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57200" y="476672"/>
            <a:ext cx="8229600" cy="5649491"/>
          </a:xfrm>
        </p:spPr>
        <p:txBody>
          <a:bodyPr>
            <a:normAutofit/>
          </a:bodyPr>
          <a:lstStyle/>
          <a:p>
            <a:pPr marL="0" indent="0">
              <a:buNone/>
            </a:pPr>
            <a:r>
              <a:rPr lang="cs-CZ" dirty="0" smtClean="0"/>
              <a:t>Druhou </a:t>
            </a:r>
            <a:r>
              <a:rPr lang="cs-CZ" dirty="0"/>
              <a:t>atomovou mocností se v roce 1949 stal Sovětský </a:t>
            </a:r>
            <a:r>
              <a:rPr lang="cs-CZ" dirty="0" smtClean="0"/>
              <a:t>svaz výbuchem </a:t>
            </a:r>
            <a:r>
              <a:rPr lang="cs-CZ" dirty="0"/>
              <a:t>zařízení RDS-1 označováno na západě jako Joe-1. V té době Američané sovětský jaderný vývoj tajně zkoumali projektem Mogul. Sovětská první atomová bomba byla </a:t>
            </a:r>
            <a:r>
              <a:rPr lang="cs-CZ" dirty="0" smtClean="0"/>
              <a:t>de facto </a:t>
            </a:r>
            <a:r>
              <a:rPr lang="cs-CZ" dirty="0"/>
              <a:t>pouze okopírovaná </a:t>
            </a:r>
            <a:r>
              <a:rPr lang="cs-CZ" dirty="0" smtClean="0"/>
              <a:t>americká </a:t>
            </a:r>
            <a:r>
              <a:rPr lang="cs-CZ" dirty="0" err="1" smtClean="0"/>
              <a:t>implozivní</a:t>
            </a:r>
            <a:r>
              <a:rPr lang="cs-CZ" dirty="0"/>
              <a:t> plutoniová bomba, jejíž plány SSSR získal díky špionážní práci jaderného fyzika Klause Fuchse podílejícího se na projektu Manhattan.</a:t>
            </a:r>
          </a:p>
        </p:txBody>
      </p:sp>
    </p:spTree>
    <p:extLst>
      <p:ext uri="{BB962C8B-B14F-4D97-AF65-F5344CB8AC3E}">
        <p14:creationId xmlns:p14="http://schemas.microsoft.com/office/powerpoint/2010/main" val="3276692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Výbuch zařízení RDS-1 a Klaus Fuchs</a:t>
            </a:r>
            <a:endParaRPr lang="cs-CZ" dirty="0"/>
          </a:p>
        </p:txBody>
      </p:sp>
      <p:pic>
        <p:nvPicPr>
          <p:cNvPr id="2050" name="Picture 2" descr="C:\Users\DrFlus\Downloads\stažený soub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32856"/>
            <a:ext cx="3096344" cy="35704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rFlus\Downloads\Klaus_Fuchs_-_police_photograp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172681"/>
            <a:ext cx="2794000" cy="353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1539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rFlus\Downloads\pict_20090922PHT610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971526"/>
            <a:ext cx="2357686" cy="288647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561975" y="476672"/>
            <a:ext cx="8229600" cy="5649491"/>
          </a:xfrm>
        </p:spPr>
        <p:txBody>
          <a:bodyPr/>
          <a:lstStyle/>
          <a:p>
            <a:r>
              <a:rPr lang="cs-CZ" dirty="0"/>
              <a:t>Další vývoj jaderných zbraní vedl akademik Igor </a:t>
            </a:r>
            <a:r>
              <a:rPr lang="cs-CZ" dirty="0" err="1" smtClean="0"/>
              <a:t>Kurčatov</a:t>
            </a:r>
            <a:r>
              <a:rPr lang="cs-CZ" dirty="0" smtClean="0"/>
              <a:t> a Andrej </a:t>
            </a:r>
            <a:r>
              <a:rPr lang="cs-CZ" dirty="0" err="1" smtClean="0"/>
              <a:t>Dmitrijevič</a:t>
            </a:r>
            <a:r>
              <a:rPr lang="cs-CZ" dirty="0" smtClean="0"/>
              <a:t> </a:t>
            </a:r>
            <a:r>
              <a:rPr lang="cs-CZ" dirty="0" err="1"/>
              <a:t>Sacharov</a:t>
            </a:r>
            <a:r>
              <a:rPr lang="cs-CZ" dirty="0"/>
              <a:t>. Zejména pozdní 50. a raná 60. léta byla obdobím testování jaderných zbraní obou supervelmocí, v rámci jejich závodů ve zbrojení. Sovětský svaz v roce 1961 otestoval největší jadernou bombu v </a:t>
            </a:r>
            <a:r>
              <a:rPr lang="cs-CZ" dirty="0" smtClean="0"/>
              <a:t>historii, car-bomba </a:t>
            </a:r>
          </a:p>
          <a:p>
            <a:r>
              <a:rPr lang="cs-CZ" dirty="0" smtClean="0"/>
              <a:t>                    </a:t>
            </a:r>
            <a:r>
              <a:rPr lang="cs-CZ" dirty="0" smtClean="0"/>
              <a:t> </a:t>
            </a:r>
            <a:r>
              <a:rPr lang="cs-CZ" dirty="0" err="1" smtClean="0"/>
              <a:t>Kurčatov</a:t>
            </a:r>
            <a:endParaRPr lang="cs-CZ" dirty="0" smtClean="0"/>
          </a:p>
          <a:p>
            <a:endParaRPr lang="cs-CZ" dirty="0"/>
          </a:p>
          <a:p>
            <a:r>
              <a:rPr lang="cs-CZ" dirty="0" smtClean="0"/>
              <a:t>                                    </a:t>
            </a:r>
            <a:r>
              <a:rPr lang="cs-CZ" dirty="0" err="1" smtClean="0"/>
              <a:t>Sacharov</a:t>
            </a:r>
            <a:endParaRPr lang="cs-CZ" dirty="0"/>
          </a:p>
        </p:txBody>
      </p:sp>
      <p:pic>
        <p:nvPicPr>
          <p:cNvPr id="3075" name="Picture 3" descr="C:\Users\DrFlus\Downloads\Kurchatov.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71527"/>
            <a:ext cx="2343497" cy="288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820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Car-bomba</a:t>
            </a:r>
            <a:endParaRPr lang="cs-CZ" dirty="0"/>
          </a:p>
        </p:txBody>
      </p:sp>
      <p:sp>
        <p:nvSpPr>
          <p:cNvPr id="3" name="Zástupný symbol pro obsah 2"/>
          <p:cNvSpPr>
            <a:spLocks noGrp="1"/>
          </p:cNvSpPr>
          <p:nvPr>
            <p:ph idx="1"/>
          </p:nvPr>
        </p:nvSpPr>
        <p:spPr/>
        <p:txBody>
          <a:bodyPr/>
          <a:lstStyle/>
          <a:p>
            <a:endParaRPr lang="cs-CZ" dirty="0"/>
          </a:p>
        </p:txBody>
      </p:sp>
      <p:pic>
        <p:nvPicPr>
          <p:cNvPr id="4098" name="Picture 2" descr="C:\Users\DrFlus\Downloads\KUZ3ec902_Tsar_Bomba_Revi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2354"/>
            <a:ext cx="8285852" cy="432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982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Princip</a:t>
            </a:r>
            <a:endParaRPr lang="cs-CZ" dirty="0"/>
          </a:p>
        </p:txBody>
      </p:sp>
      <p:sp>
        <p:nvSpPr>
          <p:cNvPr id="3" name="Zástupný symbol pro obsah 2"/>
          <p:cNvSpPr>
            <a:spLocks noGrp="1"/>
          </p:cNvSpPr>
          <p:nvPr>
            <p:ph idx="1"/>
          </p:nvPr>
        </p:nvSpPr>
        <p:spPr/>
        <p:txBody>
          <a:bodyPr>
            <a:normAutofit lnSpcReduction="10000"/>
          </a:bodyPr>
          <a:lstStyle/>
          <a:p>
            <a:r>
              <a:rPr lang="cs-CZ" dirty="0"/>
              <a:t>Nejjednodušší jaderná bomba se obvykle skládá ze dvou oddělených </a:t>
            </a:r>
            <a:r>
              <a:rPr lang="cs-CZ" dirty="0" err="1"/>
              <a:t>podkritických</a:t>
            </a:r>
            <a:r>
              <a:rPr lang="cs-CZ" dirty="0"/>
              <a:t> množství štěpného materiálu, která v součtu tvoří množství nadkritické (typicky několik kilogramů). Ta jsou proti sobě vymrštěna explozí klasické výbušniny. Síla výbuchu zajistí, že obě části od sebe nebudou během prvních několika milisekund odhozeny teplem počínající řetězové reakce a tlakem vylétajících </a:t>
            </a:r>
            <a:r>
              <a:rPr lang="cs-CZ" dirty="0" smtClean="0"/>
              <a:t>neutronů.</a:t>
            </a:r>
            <a:endParaRPr lang="cs-CZ" dirty="0"/>
          </a:p>
        </p:txBody>
      </p:sp>
    </p:spTree>
    <p:extLst>
      <p:ext uri="{BB962C8B-B14F-4D97-AF65-F5344CB8AC3E}">
        <p14:creationId xmlns:p14="http://schemas.microsoft.com/office/powerpoint/2010/main" val="287132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211</Words>
  <Application>Microsoft Office PowerPoint</Application>
  <PresentationFormat>Předvádění na obrazovce (4:3)</PresentationFormat>
  <Paragraphs>41</Paragraphs>
  <Slides>22</Slides>
  <Notes>1</Notes>
  <HiddenSlides>0</HiddenSlides>
  <MMClips>1</MMClips>
  <ScaleCrop>false</ScaleCrop>
  <HeadingPairs>
    <vt:vector size="4" baseType="variant">
      <vt:variant>
        <vt:lpstr>Motiv</vt:lpstr>
      </vt:variant>
      <vt:variant>
        <vt:i4>1</vt:i4>
      </vt:variant>
      <vt:variant>
        <vt:lpstr>Nadpisy snímků</vt:lpstr>
      </vt:variant>
      <vt:variant>
        <vt:i4>22</vt:i4>
      </vt:variant>
    </vt:vector>
  </HeadingPairs>
  <TitlesOfParts>
    <vt:vector size="23" baseType="lpstr">
      <vt:lpstr>Motiv systému Office</vt:lpstr>
      <vt:lpstr>Atomové bomby</vt:lpstr>
      <vt:lpstr>Co to je?</vt:lpstr>
      <vt:lpstr>Prezentace aplikace PowerPoint</vt:lpstr>
      <vt:lpstr>Prezentace aplikace PowerPoint</vt:lpstr>
      <vt:lpstr>Prezentace aplikace PowerPoint</vt:lpstr>
      <vt:lpstr>Výbuch zařízení RDS-1 a Klaus Fuchs</vt:lpstr>
      <vt:lpstr>Prezentace aplikace PowerPoint</vt:lpstr>
      <vt:lpstr>Car-bomba</vt:lpstr>
      <vt:lpstr>Princip</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Energie uvolněná atomovým výbuchem </vt:lpstr>
      <vt:lpstr>Prezentace aplikace PowerPoint</vt:lpstr>
      <vt:lpstr>Prezentace aplikace PowerPoint</vt:lpstr>
      <vt:lpstr>Prezentace aplikace PowerPoint</vt:lpstr>
      <vt:lpstr>Prezentace aplikace PowerPoint</vt:lpstr>
      <vt:lpstr>Nagasaki a Hirošima</vt:lpstr>
      <vt:lpstr>Jak funguje atomová bomba? (stručně, video)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Atomové bomby</dc:title>
  <dc:creator>DrFlus</dc:creator>
  <cp:lastModifiedBy>Petra Hrůzová</cp:lastModifiedBy>
  <cp:revision>10</cp:revision>
  <dcterms:created xsi:type="dcterms:W3CDTF">2016-05-30T18:00:03Z</dcterms:created>
  <dcterms:modified xsi:type="dcterms:W3CDTF">2016-06-05T16:15:09Z</dcterms:modified>
</cp:coreProperties>
</file>