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69" r:id="rId1"/>
  </p:sldMasterIdLst>
  <p:sldIdLst>
    <p:sldId id="256" r:id="rId2"/>
    <p:sldId id="257" r:id="rId3"/>
    <p:sldId id="270" r:id="rId4"/>
    <p:sldId id="260" r:id="rId5"/>
    <p:sldId id="261" r:id="rId6"/>
    <p:sldId id="272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3" r:id="rId15"/>
    <p:sldId id="274" r:id="rId16"/>
    <p:sldId id="26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ddie" initials="P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421BF-7CFF-4681-B1BD-0B1DC3791E2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DEC2A40-F7E0-4DF0-84C3-C5EA68973657}">
      <dgm:prSet phldrT="[Text]"/>
      <dgm:spPr/>
      <dgm:t>
        <a:bodyPr/>
        <a:lstStyle/>
        <a:p>
          <a:r>
            <a:rPr lang="cs-CZ" dirty="0"/>
            <a:t>A byla přijata následující bezpečnostní opatření:</a:t>
          </a:r>
        </a:p>
      </dgm:t>
    </dgm:pt>
    <dgm:pt modelId="{D42C6D34-AD57-43B5-B397-05D7CC202A80}" type="parTrans" cxnId="{A4EC43A5-D450-4DE1-B5BC-E49359D0865C}">
      <dgm:prSet/>
      <dgm:spPr/>
      <dgm:t>
        <a:bodyPr/>
        <a:lstStyle/>
        <a:p>
          <a:endParaRPr lang="cs-CZ"/>
        </a:p>
      </dgm:t>
    </dgm:pt>
    <dgm:pt modelId="{494AB8C1-904F-4D41-8740-11B70359E44F}" type="sibTrans" cxnId="{A4EC43A5-D450-4DE1-B5BC-E49359D0865C}">
      <dgm:prSet/>
      <dgm:spPr/>
      <dgm:t>
        <a:bodyPr/>
        <a:lstStyle/>
        <a:p>
          <a:endParaRPr lang="cs-CZ"/>
        </a:p>
      </dgm:t>
    </dgm:pt>
    <dgm:pt modelId="{90510BE2-FC0A-4530-AAD7-D35F8F5ECEC3}">
      <dgm:prSet phldrT="[Text]"/>
      <dgm:spPr/>
      <dgm:t>
        <a:bodyPr/>
        <a:lstStyle/>
        <a:p>
          <a:r>
            <a:rPr lang="cs-CZ" dirty="0"/>
            <a:t>zákaz spotřeby a distribuce ovčího mléka a výrobků z něj</a:t>
          </a:r>
        </a:p>
      </dgm:t>
    </dgm:pt>
    <dgm:pt modelId="{03F6FA74-D139-47F2-823E-5797BE45F923}" type="parTrans" cxnId="{CE1891D6-83C8-4D3C-8A63-6598284CC8E2}">
      <dgm:prSet/>
      <dgm:spPr/>
      <dgm:t>
        <a:bodyPr/>
        <a:lstStyle/>
        <a:p>
          <a:endParaRPr lang="cs-CZ"/>
        </a:p>
      </dgm:t>
    </dgm:pt>
    <dgm:pt modelId="{20B6D6A9-96B7-43CE-A7C0-84641DB17EA5}" type="sibTrans" cxnId="{CE1891D6-83C8-4D3C-8A63-6598284CC8E2}">
      <dgm:prSet/>
      <dgm:spPr/>
      <dgm:t>
        <a:bodyPr/>
        <a:lstStyle/>
        <a:p>
          <a:endParaRPr lang="cs-CZ"/>
        </a:p>
      </dgm:t>
    </dgm:pt>
    <dgm:pt modelId="{06E30240-A70C-4E00-BE76-EE22CBAF4173}">
      <dgm:prSet phldrT="[Text]"/>
      <dgm:spPr/>
      <dgm:t>
        <a:bodyPr/>
        <a:lstStyle/>
        <a:p>
          <a:r>
            <a:rPr lang="cs-CZ" dirty="0"/>
            <a:t>byla pozastavena distribuce dětské mléčné výživy</a:t>
          </a:r>
        </a:p>
      </dgm:t>
    </dgm:pt>
    <dgm:pt modelId="{BE45E3F4-6753-46E5-BE1E-82CA4878CAF2}" type="parTrans" cxnId="{247433A6-E60F-47B2-8A1D-A0163EABAEE4}">
      <dgm:prSet/>
      <dgm:spPr/>
      <dgm:t>
        <a:bodyPr/>
        <a:lstStyle/>
        <a:p>
          <a:endParaRPr lang="cs-CZ"/>
        </a:p>
      </dgm:t>
    </dgm:pt>
    <dgm:pt modelId="{A0C0ADD3-D9DD-433B-8A85-DCD63504C22D}" type="sibTrans" cxnId="{247433A6-E60F-47B2-8A1D-A0163EABAEE4}">
      <dgm:prSet/>
      <dgm:spPr/>
      <dgm:t>
        <a:bodyPr/>
        <a:lstStyle/>
        <a:p>
          <a:endParaRPr lang="cs-CZ"/>
        </a:p>
      </dgm:t>
    </dgm:pt>
    <dgm:pt modelId="{FFD8E7B3-B63B-4578-B348-D60CDBF8A9C1}" type="pres">
      <dgm:prSet presAssocID="{BD6421BF-7CFF-4681-B1BD-0B1DC3791E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9774D16-B785-44CA-B736-8D5AFA9E3747}" type="pres">
      <dgm:prSet presAssocID="{0DEC2A40-F7E0-4DF0-84C3-C5EA68973657}" presName="root1" presStyleCnt="0"/>
      <dgm:spPr/>
    </dgm:pt>
    <dgm:pt modelId="{F2DC78BE-E3DA-49AB-AF71-31CBDC8015D1}" type="pres">
      <dgm:prSet presAssocID="{0DEC2A40-F7E0-4DF0-84C3-C5EA68973657}" presName="LevelOneTextNode" presStyleLbl="node0" presStyleIdx="0" presStyleCnt="1" custAng="5400000" custLinFactNeighborX="3176" custLinFactNeighborY="-405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420DC6-AEC7-4BBA-A083-8760D2CAC950}" type="pres">
      <dgm:prSet presAssocID="{0DEC2A40-F7E0-4DF0-84C3-C5EA68973657}" presName="level2hierChild" presStyleCnt="0"/>
      <dgm:spPr/>
    </dgm:pt>
    <dgm:pt modelId="{D99511F1-594B-4F9A-B165-7C7BE7A366E7}" type="pres">
      <dgm:prSet presAssocID="{03F6FA74-D139-47F2-823E-5797BE45F923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306697E3-3B53-41BD-B702-D53ECCAAD4B1}" type="pres">
      <dgm:prSet presAssocID="{03F6FA74-D139-47F2-823E-5797BE45F923}" presName="connTx" presStyleLbl="parChTrans1D2" presStyleIdx="0" presStyleCnt="2"/>
      <dgm:spPr/>
      <dgm:t>
        <a:bodyPr/>
        <a:lstStyle/>
        <a:p>
          <a:endParaRPr lang="cs-CZ"/>
        </a:p>
      </dgm:t>
    </dgm:pt>
    <dgm:pt modelId="{5677C93E-B1AC-44BA-9426-25221F926704}" type="pres">
      <dgm:prSet presAssocID="{90510BE2-FC0A-4530-AAD7-D35F8F5ECEC3}" presName="root2" presStyleCnt="0"/>
      <dgm:spPr/>
    </dgm:pt>
    <dgm:pt modelId="{D4B5A952-85CF-4B4F-ADF4-433DD77CEEE8}" type="pres">
      <dgm:prSet presAssocID="{90510BE2-FC0A-4530-AAD7-D35F8F5ECEC3}" presName="LevelTwoTextNode" presStyleLbl="node2" presStyleIdx="0" presStyleCnt="2" custLinFactNeighborX="31883" custLinFactNeighborY="125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0F9FE5-547D-45CF-A20F-5DC402E45585}" type="pres">
      <dgm:prSet presAssocID="{90510BE2-FC0A-4530-AAD7-D35F8F5ECEC3}" presName="level3hierChild" presStyleCnt="0"/>
      <dgm:spPr/>
    </dgm:pt>
    <dgm:pt modelId="{FB648904-22E8-4094-941E-990E960197C8}" type="pres">
      <dgm:prSet presAssocID="{BE45E3F4-6753-46E5-BE1E-82CA4878CAF2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04E444C9-A8D9-4F9D-96DD-61301EF6D9CD}" type="pres">
      <dgm:prSet presAssocID="{BE45E3F4-6753-46E5-BE1E-82CA4878CAF2}" presName="connTx" presStyleLbl="parChTrans1D2" presStyleIdx="1" presStyleCnt="2"/>
      <dgm:spPr/>
      <dgm:t>
        <a:bodyPr/>
        <a:lstStyle/>
        <a:p>
          <a:endParaRPr lang="cs-CZ"/>
        </a:p>
      </dgm:t>
    </dgm:pt>
    <dgm:pt modelId="{24355970-D093-4E25-A224-9DAA530D20DE}" type="pres">
      <dgm:prSet presAssocID="{06E30240-A70C-4E00-BE76-EE22CBAF4173}" presName="root2" presStyleCnt="0"/>
      <dgm:spPr/>
    </dgm:pt>
    <dgm:pt modelId="{DE0D80B1-3513-4E4B-8A29-A1B02B721770}" type="pres">
      <dgm:prSet presAssocID="{06E30240-A70C-4E00-BE76-EE22CBAF4173}" presName="LevelTwoTextNode" presStyleLbl="node2" presStyleIdx="1" presStyleCnt="2" custLinFactNeighborX="31883" custLinFactNeighborY="3176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CF9032-FA35-46BF-B75B-9D4E28CB973E}" type="pres">
      <dgm:prSet presAssocID="{06E30240-A70C-4E00-BE76-EE22CBAF4173}" presName="level3hierChild" presStyleCnt="0"/>
      <dgm:spPr/>
    </dgm:pt>
  </dgm:ptLst>
  <dgm:cxnLst>
    <dgm:cxn modelId="{25685BEF-14C6-4F61-9F3D-EB34E8FADA26}" type="presOf" srcId="{90510BE2-FC0A-4530-AAD7-D35F8F5ECEC3}" destId="{D4B5A952-85CF-4B4F-ADF4-433DD77CEEE8}" srcOrd="0" destOrd="0" presId="urn:microsoft.com/office/officeart/2008/layout/HorizontalMultiLevelHierarchy"/>
    <dgm:cxn modelId="{CE1891D6-83C8-4D3C-8A63-6598284CC8E2}" srcId="{0DEC2A40-F7E0-4DF0-84C3-C5EA68973657}" destId="{90510BE2-FC0A-4530-AAD7-D35F8F5ECEC3}" srcOrd="0" destOrd="0" parTransId="{03F6FA74-D139-47F2-823E-5797BE45F923}" sibTransId="{20B6D6A9-96B7-43CE-A7C0-84641DB17EA5}"/>
    <dgm:cxn modelId="{A4EC43A5-D450-4DE1-B5BC-E49359D0865C}" srcId="{BD6421BF-7CFF-4681-B1BD-0B1DC3791E2E}" destId="{0DEC2A40-F7E0-4DF0-84C3-C5EA68973657}" srcOrd="0" destOrd="0" parTransId="{D42C6D34-AD57-43B5-B397-05D7CC202A80}" sibTransId="{494AB8C1-904F-4D41-8740-11B70359E44F}"/>
    <dgm:cxn modelId="{777F2058-D741-431A-9269-EF15A6BC463E}" type="presOf" srcId="{BD6421BF-7CFF-4681-B1BD-0B1DC3791E2E}" destId="{FFD8E7B3-B63B-4578-B348-D60CDBF8A9C1}" srcOrd="0" destOrd="0" presId="urn:microsoft.com/office/officeart/2008/layout/HorizontalMultiLevelHierarchy"/>
    <dgm:cxn modelId="{55711498-38B0-4877-8BB8-322A9CC0C9CC}" type="presOf" srcId="{03F6FA74-D139-47F2-823E-5797BE45F923}" destId="{306697E3-3B53-41BD-B702-D53ECCAAD4B1}" srcOrd="1" destOrd="0" presId="urn:microsoft.com/office/officeart/2008/layout/HorizontalMultiLevelHierarchy"/>
    <dgm:cxn modelId="{F92A5C5D-BF9B-428D-AAC2-6FB3E1E2875F}" type="presOf" srcId="{BE45E3F4-6753-46E5-BE1E-82CA4878CAF2}" destId="{FB648904-22E8-4094-941E-990E960197C8}" srcOrd="0" destOrd="0" presId="urn:microsoft.com/office/officeart/2008/layout/HorizontalMultiLevelHierarchy"/>
    <dgm:cxn modelId="{C98AEDB1-CE15-428B-A0CB-43B05F470409}" type="presOf" srcId="{03F6FA74-D139-47F2-823E-5797BE45F923}" destId="{D99511F1-594B-4F9A-B165-7C7BE7A366E7}" srcOrd="0" destOrd="0" presId="urn:microsoft.com/office/officeart/2008/layout/HorizontalMultiLevelHierarchy"/>
    <dgm:cxn modelId="{247433A6-E60F-47B2-8A1D-A0163EABAEE4}" srcId="{0DEC2A40-F7E0-4DF0-84C3-C5EA68973657}" destId="{06E30240-A70C-4E00-BE76-EE22CBAF4173}" srcOrd="1" destOrd="0" parTransId="{BE45E3F4-6753-46E5-BE1E-82CA4878CAF2}" sibTransId="{A0C0ADD3-D9DD-433B-8A85-DCD63504C22D}"/>
    <dgm:cxn modelId="{B0D4116E-5C1F-49E8-9247-6BE0D00343F7}" type="presOf" srcId="{0DEC2A40-F7E0-4DF0-84C3-C5EA68973657}" destId="{F2DC78BE-E3DA-49AB-AF71-31CBDC8015D1}" srcOrd="0" destOrd="0" presId="urn:microsoft.com/office/officeart/2008/layout/HorizontalMultiLevelHierarchy"/>
    <dgm:cxn modelId="{5CDD1842-D78C-4937-8460-1216CAE37D47}" type="presOf" srcId="{BE45E3F4-6753-46E5-BE1E-82CA4878CAF2}" destId="{04E444C9-A8D9-4F9D-96DD-61301EF6D9CD}" srcOrd="1" destOrd="0" presId="urn:microsoft.com/office/officeart/2008/layout/HorizontalMultiLevelHierarchy"/>
    <dgm:cxn modelId="{85D60D12-73C4-4209-8541-672FC34F4CD0}" type="presOf" srcId="{06E30240-A70C-4E00-BE76-EE22CBAF4173}" destId="{DE0D80B1-3513-4E4B-8A29-A1B02B721770}" srcOrd="0" destOrd="0" presId="urn:microsoft.com/office/officeart/2008/layout/HorizontalMultiLevelHierarchy"/>
    <dgm:cxn modelId="{3F537410-4000-4505-8205-DA950E8A5D5F}" type="presParOf" srcId="{FFD8E7B3-B63B-4578-B348-D60CDBF8A9C1}" destId="{39774D16-B785-44CA-B736-8D5AFA9E3747}" srcOrd="0" destOrd="0" presId="urn:microsoft.com/office/officeart/2008/layout/HorizontalMultiLevelHierarchy"/>
    <dgm:cxn modelId="{D8A686A3-72B6-4CB4-B954-59C5B3EFA3BA}" type="presParOf" srcId="{39774D16-B785-44CA-B736-8D5AFA9E3747}" destId="{F2DC78BE-E3DA-49AB-AF71-31CBDC8015D1}" srcOrd="0" destOrd="0" presId="urn:microsoft.com/office/officeart/2008/layout/HorizontalMultiLevelHierarchy"/>
    <dgm:cxn modelId="{F21564ED-BAED-4F06-9F34-E03892019C3E}" type="presParOf" srcId="{39774D16-B785-44CA-B736-8D5AFA9E3747}" destId="{0F420DC6-AEC7-4BBA-A083-8760D2CAC950}" srcOrd="1" destOrd="0" presId="urn:microsoft.com/office/officeart/2008/layout/HorizontalMultiLevelHierarchy"/>
    <dgm:cxn modelId="{082FBE5E-2ABC-48E8-A7CE-A96C671D7AF9}" type="presParOf" srcId="{0F420DC6-AEC7-4BBA-A083-8760D2CAC950}" destId="{D99511F1-594B-4F9A-B165-7C7BE7A366E7}" srcOrd="0" destOrd="0" presId="urn:microsoft.com/office/officeart/2008/layout/HorizontalMultiLevelHierarchy"/>
    <dgm:cxn modelId="{2BC787EA-DB65-40F5-9FFD-2D614510366A}" type="presParOf" srcId="{D99511F1-594B-4F9A-B165-7C7BE7A366E7}" destId="{306697E3-3B53-41BD-B702-D53ECCAAD4B1}" srcOrd="0" destOrd="0" presId="urn:microsoft.com/office/officeart/2008/layout/HorizontalMultiLevelHierarchy"/>
    <dgm:cxn modelId="{83A22AD6-C331-4631-89CD-7CE1BC542652}" type="presParOf" srcId="{0F420DC6-AEC7-4BBA-A083-8760D2CAC950}" destId="{5677C93E-B1AC-44BA-9426-25221F926704}" srcOrd="1" destOrd="0" presId="urn:microsoft.com/office/officeart/2008/layout/HorizontalMultiLevelHierarchy"/>
    <dgm:cxn modelId="{1D7F4568-EE9D-40D5-AFB9-F256E226E80B}" type="presParOf" srcId="{5677C93E-B1AC-44BA-9426-25221F926704}" destId="{D4B5A952-85CF-4B4F-ADF4-433DD77CEEE8}" srcOrd="0" destOrd="0" presId="urn:microsoft.com/office/officeart/2008/layout/HorizontalMultiLevelHierarchy"/>
    <dgm:cxn modelId="{766200CC-C958-47E1-89A4-9B19ABA3730D}" type="presParOf" srcId="{5677C93E-B1AC-44BA-9426-25221F926704}" destId="{050F9FE5-547D-45CF-A20F-5DC402E45585}" srcOrd="1" destOrd="0" presId="urn:microsoft.com/office/officeart/2008/layout/HorizontalMultiLevelHierarchy"/>
    <dgm:cxn modelId="{42352DE1-4EC5-4763-89B4-33D447CF841F}" type="presParOf" srcId="{0F420DC6-AEC7-4BBA-A083-8760D2CAC950}" destId="{FB648904-22E8-4094-941E-990E960197C8}" srcOrd="2" destOrd="0" presId="urn:microsoft.com/office/officeart/2008/layout/HorizontalMultiLevelHierarchy"/>
    <dgm:cxn modelId="{D971A496-B46B-4345-9F97-9A95A4B8BF66}" type="presParOf" srcId="{FB648904-22E8-4094-941E-990E960197C8}" destId="{04E444C9-A8D9-4F9D-96DD-61301EF6D9CD}" srcOrd="0" destOrd="0" presId="urn:microsoft.com/office/officeart/2008/layout/HorizontalMultiLevelHierarchy"/>
    <dgm:cxn modelId="{A72E44DC-32AA-4E64-9196-8BEAE2A68E20}" type="presParOf" srcId="{0F420DC6-AEC7-4BBA-A083-8760D2CAC950}" destId="{24355970-D093-4E25-A224-9DAA530D20DE}" srcOrd="3" destOrd="0" presId="urn:microsoft.com/office/officeart/2008/layout/HorizontalMultiLevelHierarchy"/>
    <dgm:cxn modelId="{FFB12281-D87B-4280-99FD-E17B1C8529B9}" type="presParOf" srcId="{24355970-D093-4E25-A224-9DAA530D20DE}" destId="{DE0D80B1-3513-4E4B-8A29-A1B02B721770}" srcOrd="0" destOrd="0" presId="urn:microsoft.com/office/officeart/2008/layout/HorizontalMultiLevelHierarchy"/>
    <dgm:cxn modelId="{CC6C6632-A9F4-4BB0-98C2-C8B1EB86958F}" type="presParOf" srcId="{24355970-D093-4E25-A224-9DAA530D20DE}" destId="{28CF9032-FA35-46BF-B75B-9D4E28CB973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48904-22E8-4094-941E-990E960197C8}">
      <dsp:nvSpPr>
        <dsp:cNvPr id="0" name=""/>
        <dsp:cNvSpPr/>
      </dsp:nvSpPr>
      <dsp:spPr>
        <a:xfrm>
          <a:off x="1730506" y="296799"/>
          <a:ext cx="991310" cy="182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5655" y="0"/>
              </a:lnTo>
              <a:lnTo>
                <a:pt x="495655" y="1824832"/>
              </a:lnTo>
              <a:lnTo>
                <a:pt x="991310" y="18248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2174243" y="1157297"/>
        <a:ext cx="103835" cy="103835"/>
      </dsp:txXfrm>
    </dsp:sp>
    <dsp:sp modelId="{D99511F1-594B-4F9A-B165-7C7BE7A366E7}">
      <dsp:nvSpPr>
        <dsp:cNvPr id="0" name=""/>
        <dsp:cNvSpPr/>
      </dsp:nvSpPr>
      <dsp:spPr>
        <a:xfrm>
          <a:off x="1730506" y="296799"/>
          <a:ext cx="991310" cy="968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5655" y="0"/>
              </a:lnTo>
              <a:lnTo>
                <a:pt x="495655" y="968502"/>
              </a:lnTo>
              <a:lnTo>
                <a:pt x="991310" y="9685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191514" y="746402"/>
        <a:ext cx="69294" cy="69294"/>
      </dsp:txXfrm>
    </dsp:sp>
    <dsp:sp modelId="{F2DC78BE-E3DA-49AB-AF71-31CBDC8015D1}">
      <dsp:nvSpPr>
        <dsp:cNvPr id="0" name=""/>
        <dsp:cNvSpPr/>
      </dsp:nvSpPr>
      <dsp:spPr>
        <a:xfrm>
          <a:off x="-128392" y="0"/>
          <a:ext cx="3124200" cy="59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A byla přijata následující bezpečnostní opatření:</a:t>
          </a:r>
        </a:p>
      </dsp:txBody>
      <dsp:txXfrm>
        <a:off x="-128392" y="0"/>
        <a:ext cx="3124200" cy="593598"/>
      </dsp:txXfrm>
    </dsp:sp>
    <dsp:sp modelId="{D4B5A952-85CF-4B4F-ADF4-433DD77CEEE8}">
      <dsp:nvSpPr>
        <dsp:cNvPr id="0" name=""/>
        <dsp:cNvSpPr/>
      </dsp:nvSpPr>
      <dsp:spPr>
        <a:xfrm>
          <a:off x="2721816" y="968501"/>
          <a:ext cx="1947001" cy="59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zákaz spotřeby a distribuce ovčího mléka a výrobků z něj</a:t>
          </a:r>
        </a:p>
      </dsp:txBody>
      <dsp:txXfrm>
        <a:off x="2721816" y="968501"/>
        <a:ext cx="1947001" cy="593598"/>
      </dsp:txXfrm>
    </dsp:sp>
    <dsp:sp modelId="{DE0D80B1-3513-4E4B-8A29-A1B02B721770}">
      <dsp:nvSpPr>
        <dsp:cNvPr id="0" name=""/>
        <dsp:cNvSpPr/>
      </dsp:nvSpPr>
      <dsp:spPr>
        <a:xfrm>
          <a:off x="2721816" y="1824832"/>
          <a:ext cx="1947001" cy="59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/>
            <a:t>byla pozastavena distribuce dětské mléčné výživy</a:t>
          </a:r>
        </a:p>
      </dsp:txBody>
      <dsp:txXfrm>
        <a:off x="2721816" y="1824832"/>
        <a:ext cx="1947001" cy="593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9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3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48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75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86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96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74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2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74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8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3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2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8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9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3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02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%C4%8Cernobylsk%C3%A1_hav%C3%A1rie" TargetMode="External"/><Relationship Id="rId2" Type="http://schemas.openxmlformats.org/officeDocument/2006/relationships/hyperlink" Target="http://cernobyl.euweb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000" dirty="0">
                <a:latin typeface="Agency FB" panose="020B0503020202020204" pitchFamily="34" charset="0"/>
              </a:rPr>
              <a:t>Černobyl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František Moučka</a:t>
            </a:r>
          </a:p>
        </p:txBody>
      </p:sp>
    </p:spTree>
    <p:extLst>
      <p:ext uri="{BB962C8B-B14F-4D97-AF65-F5344CB8AC3E}">
        <p14:creationId xmlns:p14="http://schemas.microsoft.com/office/powerpoint/2010/main" val="24722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Dnes v Černobylu žije asi 3000 lidí, jde o úředníky, zaměstnance elektrárny a pracovníky starající se o „Zónu“. </a:t>
            </a:r>
          </a:p>
          <a:p>
            <a:r>
              <a:rPr lang="cs-CZ"/>
              <a:t>Střídají se tam po týdnu, který má čtyři pracovní dny.</a:t>
            </a:r>
          </a:p>
          <a:p>
            <a:r>
              <a:rPr lang="cs-CZ"/>
              <a:t>Dne 15. prosince 2000 byl odstaven poslední reaktor elektrárny na nátlak západoevropských zemí, a to především z psychologických důvodů. </a:t>
            </a:r>
          </a:p>
          <a:p>
            <a:r>
              <a:rPr lang="cs-CZ"/>
              <a:t>Mnoho lidí tak přišlo o práci. </a:t>
            </a:r>
          </a:p>
          <a:p>
            <a:r>
              <a:rPr lang="cs-CZ"/>
              <a:t>Někteří zaměstnanci elektrárny však zůstávají a pracují na likvidaci, zajištění a pozorování elektrárny.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1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Dnes se zničený reaktor černobylského bloku číslo 4 skrývá pod mohutným </a:t>
            </a:r>
            <a:r>
              <a:rPr lang="cs-CZ" b="1" dirty="0"/>
              <a:t>železobetonovým sarkofágem</a:t>
            </a:r>
            <a:r>
              <a:rPr lang="cs-CZ" dirty="0"/>
              <a:t>, jehož cena včetně řešení dalších následků exploze se pohybuje kolem </a:t>
            </a:r>
            <a:r>
              <a:rPr lang="cs-CZ" b="1" dirty="0"/>
              <a:t>dvou miliard dolarů</a:t>
            </a:r>
            <a:r>
              <a:rPr lang="cs-CZ" dirty="0"/>
              <a:t>.</a:t>
            </a:r>
          </a:p>
          <a:p>
            <a:r>
              <a:rPr lang="cs-CZ" dirty="0"/>
              <a:t>Podle expertů je třeba tuto ochranu před radioaktivitou každých 40 let obnovit.</a:t>
            </a:r>
          </a:p>
          <a:p>
            <a:r>
              <a:rPr lang="cs-CZ" dirty="0"/>
              <a:t>Okolo elektrárny jsou dvě zóny: 10 a 30 kilometrová.</a:t>
            </a:r>
          </a:p>
          <a:p>
            <a:r>
              <a:rPr lang="cs-CZ" dirty="0"/>
              <a:t>Oficiálním vlastníkem zón je Ministerstvo Černobylu Ukrajiny.</a:t>
            </a:r>
          </a:p>
          <a:p>
            <a:r>
              <a:rPr lang="cs-CZ" dirty="0"/>
              <a:t>Ve vnitřní zóně je úplný zákaz jakéhokoliv pohybu s výjimkou exkurzí a osob, které pracují v elektrárně.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790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vnější zóně je dědina, do které se především starší lidé rok po havárii vrátili. </a:t>
            </a:r>
          </a:p>
          <a:p>
            <a:r>
              <a:rPr lang="cs-CZ" dirty="0"/>
              <a:t>Dnes jich tu žije asi 600. Na život si nestěžují, dostávají totiž finanční dávky od Ministerstva Černobylu Ukrajiny. </a:t>
            </a:r>
          </a:p>
          <a:p>
            <a:r>
              <a:rPr lang="cs-CZ" dirty="0"/>
              <a:t>Dvakrát týdně jim vozí autobus základní potraviny z území mimo zóny.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33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Černobylská příroda se s havárií vypořádala překvapivě </a:t>
            </a:r>
            <a:r>
              <a:rPr lang="cs-CZ" b="1" dirty="0"/>
              <a:t>velmi dobře</a:t>
            </a:r>
            <a:r>
              <a:rPr lang="cs-CZ" dirty="0"/>
              <a:t>. Přírodě zvýšená radioaktivita </a:t>
            </a:r>
            <a:r>
              <a:rPr lang="cs-CZ" b="1" dirty="0"/>
              <a:t>nevadí</a:t>
            </a:r>
            <a:r>
              <a:rPr lang="cs-CZ" dirty="0"/>
              <a:t>.</a:t>
            </a:r>
          </a:p>
          <a:p>
            <a:r>
              <a:rPr lang="cs-CZ" dirty="0"/>
              <a:t>Naopak tím, že zde naprosto přestal působit člověk, stala se zdejší krajina v 30 km pásmu </a:t>
            </a:r>
            <a:r>
              <a:rPr lang="cs-CZ" b="1" dirty="0"/>
              <a:t>divočinou</a:t>
            </a:r>
            <a:r>
              <a:rPr lang="cs-CZ" dirty="0"/>
              <a:t>.</a:t>
            </a:r>
          </a:p>
          <a:p>
            <a:r>
              <a:rPr lang="cs-CZ" dirty="0"/>
              <a:t>Dnes zde žijí divoká prasata, vlci, jeleni, bobři, lišky a také rys a los.</a:t>
            </a:r>
          </a:p>
          <a:p>
            <a:r>
              <a:rPr lang="cs-CZ" dirty="0"/>
              <a:t>Hnízdí zde například jeřábi, čápi černí, orlovci říční nebo orli mořští.</a:t>
            </a:r>
          </a:p>
          <a:p>
            <a:r>
              <a:rPr lang="cs-CZ" dirty="0"/>
              <a:t>U organismů žijících v této zóně se nepodařil prokázat výskyt </a:t>
            </a:r>
            <a:r>
              <a:rPr lang="cs-CZ" b="1" dirty="0"/>
              <a:t>mutací</a:t>
            </a:r>
            <a:r>
              <a:rPr lang="cs-CZ" dirty="0"/>
              <a:t>.</a:t>
            </a:r>
          </a:p>
          <a:p>
            <a:r>
              <a:rPr lang="cs-CZ" dirty="0"/>
              <a:t>Některé informace na internetu o deformovaných hnědooranžových borovicích a mutovaných živočiších se pravděpodobně </a:t>
            </a:r>
            <a:r>
              <a:rPr lang="cs-CZ" b="1" dirty="0"/>
              <a:t>nezakládají</a:t>
            </a:r>
            <a:r>
              <a:rPr lang="cs-CZ" dirty="0"/>
              <a:t> na pravdě.</a:t>
            </a:r>
          </a:p>
        </p:txBody>
      </p:sp>
    </p:spTree>
    <p:extLst>
      <p:ext uri="{BB962C8B-B14F-4D97-AF65-F5344CB8AC3E}">
        <p14:creationId xmlns:p14="http://schemas.microsoft.com/office/powerpoint/2010/main" val="341608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8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4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Výbuch reaktoru v Černobylu nebyl výbuch nukleární (jako jaderná bomba), ale šlo o výbuch “klasický”. První výbuch způsobil přetlak v uzavřeném prostoru a druhý rozžhavený grafit a vodík.</a:t>
            </a:r>
          </a:p>
          <a:p>
            <a:r>
              <a:rPr lang="cs-CZ" dirty="0"/>
              <a:t>Havárii v Černobylu mnozí považují za první krok ke zhroucení komunistického režimu v Rusku.</a:t>
            </a:r>
          </a:p>
        </p:txBody>
      </p:sp>
    </p:spTree>
    <p:extLst>
      <p:ext uri="{BB962C8B-B14F-4D97-AF65-F5344CB8AC3E}">
        <p14:creationId xmlns:p14="http://schemas.microsoft.com/office/powerpoint/2010/main" val="19052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http://cernobyl.euweb.cz/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https://cs.wikipedia.org/wiki/%C4%8Cernobylsk%C3%A1_hav%C3%A1rie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92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to 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752599"/>
            <a:ext cx="10018713" cy="3124201"/>
          </a:xfrm>
        </p:spPr>
        <p:txBody>
          <a:bodyPr/>
          <a:lstStyle/>
          <a:p>
            <a:r>
              <a:rPr lang="cs-CZ" dirty="0"/>
              <a:t>Černobyl je město na severu Ukrajiny, poblíž hranic s </a:t>
            </a:r>
            <a:r>
              <a:rPr lang="cs-CZ" dirty="0" smtClean="0"/>
              <a:t>Běloruskem. </a:t>
            </a:r>
            <a:r>
              <a:rPr lang="cs-CZ" dirty="0"/>
              <a:t>v kraji zvaném Polesí.</a:t>
            </a:r>
          </a:p>
        </p:txBody>
      </p:sp>
      <p:graphicFrame>
        <p:nvGraphicFramePr>
          <p:cNvPr id="16" name="Zástupný symbol pro obsah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422833"/>
              </p:ext>
            </p:extLst>
          </p:nvPr>
        </p:nvGraphicFramePr>
        <p:xfrm>
          <a:off x="2034383" y="4814233"/>
          <a:ext cx="8120058" cy="120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707">
                  <a:extLst>
                    <a:ext uri="{9D8B030D-6E8A-4147-A177-3AD203B41FA5}">
                      <a16:colId xmlns:a16="http://schemas.microsoft.com/office/drawing/2014/main" xmlns="" val="1835838429"/>
                    </a:ext>
                  </a:extLst>
                </a:gridCol>
                <a:gridCol w="1069871">
                  <a:extLst>
                    <a:ext uri="{9D8B030D-6E8A-4147-A177-3AD203B41FA5}">
                      <a16:colId xmlns:a16="http://schemas.microsoft.com/office/drawing/2014/main" xmlns="" val="2690278021"/>
                    </a:ext>
                  </a:extLst>
                </a:gridCol>
                <a:gridCol w="1069869">
                  <a:extLst>
                    <a:ext uri="{9D8B030D-6E8A-4147-A177-3AD203B41FA5}">
                      <a16:colId xmlns:a16="http://schemas.microsoft.com/office/drawing/2014/main" xmlns="" val="1658187995"/>
                    </a:ext>
                  </a:extLst>
                </a:gridCol>
                <a:gridCol w="1069871">
                  <a:extLst>
                    <a:ext uri="{9D8B030D-6E8A-4147-A177-3AD203B41FA5}">
                      <a16:colId xmlns:a16="http://schemas.microsoft.com/office/drawing/2014/main" xmlns="" val="2568390"/>
                    </a:ext>
                  </a:extLst>
                </a:gridCol>
                <a:gridCol w="1069869">
                  <a:extLst>
                    <a:ext uri="{9D8B030D-6E8A-4147-A177-3AD203B41FA5}">
                      <a16:colId xmlns:a16="http://schemas.microsoft.com/office/drawing/2014/main" xmlns="" val="2902951043"/>
                    </a:ext>
                  </a:extLst>
                </a:gridCol>
                <a:gridCol w="1069871">
                  <a:extLst>
                    <a:ext uri="{9D8B030D-6E8A-4147-A177-3AD203B41FA5}">
                      <a16:colId xmlns:a16="http://schemas.microsoft.com/office/drawing/2014/main" xmlns="" val="1012416939"/>
                    </a:ext>
                  </a:extLst>
                </a:gridCol>
              </a:tblGrid>
              <a:tr h="565486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Rok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1897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1926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1971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2001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242278"/>
                  </a:ext>
                </a:extLst>
              </a:tr>
              <a:tr h="535787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Počet obyvatel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9300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9000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10000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500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(cca)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250 (cca)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7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29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Jaderná elektrárna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Roku 1977 byl 18 kilometrů severně od města dobudován </a:t>
            </a:r>
            <a:r>
              <a:rPr lang="cs-CZ" b="1" dirty="0"/>
              <a:t>1. reaktor Jaderné elektrárny Černobyl</a:t>
            </a:r>
            <a:r>
              <a:rPr lang="cs-CZ" dirty="0"/>
              <a:t>. </a:t>
            </a:r>
          </a:p>
          <a:p>
            <a:r>
              <a:rPr lang="cs-CZ" dirty="0"/>
              <a:t>V sobotu </a:t>
            </a:r>
            <a:r>
              <a:rPr lang="cs-CZ" b="1" dirty="0"/>
              <a:t>26. dubna 1986 </a:t>
            </a:r>
            <a:r>
              <a:rPr lang="cs-CZ" dirty="0"/>
              <a:t>v 1 hodinu 23 minut došlo na jejím 4. reaktorovém bloku k dosud </a:t>
            </a:r>
            <a:r>
              <a:rPr lang="cs-CZ" b="1" dirty="0"/>
              <a:t>největší zaznamenané havárii jaderné elektrárny</a:t>
            </a:r>
            <a:r>
              <a:rPr lang="cs-CZ" dirty="0"/>
              <a:t>. </a:t>
            </a:r>
          </a:p>
          <a:p>
            <a:r>
              <a:rPr lang="cs-CZ" dirty="0"/>
              <a:t>Výbuch způsobil uvolnění velkého množství radioaktivních částic. </a:t>
            </a:r>
          </a:p>
          <a:p>
            <a:r>
              <a:rPr lang="cs-CZ" dirty="0"/>
              <a:t>Těsně po havárii </a:t>
            </a:r>
            <a:r>
              <a:rPr lang="cs-CZ" b="1" dirty="0"/>
              <a:t>zemřelo 31 osob </a:t>
            </a:r>
            <a:r>
              <a:rPr lang="cs-CZ" dirty="0"/>
              <a:t>(zaměstnanců elektrárny nebo hasičů), přes </a:t>
            </a:r>
            <a:r>
              <a:rPr lang="cs-CZ" b="1" dirty="0"/>
              <a:t>140 lidí bylo zraněno </a:t>
            </a:r>
            <a:r>
              <a:rPr lang="cs-CZ" dirty="0"/>
              <a:t>a </a:t>
            </a:r>
            <a:r>
              <a:rPr lang="cs-CZ" b="1" dirty="0"/>
              <a:t>více než 100 000 evakuováno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43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Jaderná elektrárna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124201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Obyvatelům také dlouho </a:t>
            </a:r>
            <a:r>
              <a:rPr lang="cs-CZ" b="1" dirty="0"/>
              <a:t>nebylo řečeno</a:t>
            </a:r>
            <a:r>
              <a:rPr lang="cs-CZ" dirty="0"/>
              <a:t>, co se vlastně děje, a tak většina z nich ani nevěděla, že jsou během evakuace </a:t>
            </a:r>
            <a:r>
              <a:rPr lang="cs-CZ" b="1" dirty="0"/>
              <a:t>velmi silně ozařováni</a:t>
            </a:r>
            <a:r>
              <a:rPr lang="cs-CZ" dirty="0"/>
              <a:t>. </a:t>
            </a:r>
          </a:p>
          <a:p>
            <a:r>
              <a:rPr lang="cs-CZ" dirty="0"/>
              <a:t>A to stejně tak jako armáda a všichni ostatní, kdo pomáhali odstraňovat, nebo aspoň zmírňovat, následky této havárie.</a:t>
            </a:r>
          </a:p>
          <a:p>
            <a:r>
              <a:rPr lang="cs-CZ" dirty="0"/>
              <a:t>Ačkoliv je celá oblast stále </a:t>
            </a:r>
            <a:r>
              <a:rPr lang="cs-CZ" b="1" dirty="0"/>
              <a:t>radioaktivní</a:t>
            </a:r>
            <a:r>
              <a:rPr lang="cs-CZ" dirty="0"/>
              <a:t> a město oficiálně opuštěné, okolo pěti set zejména starých lidí se přes nebezpečí rozhodlo vrátit do svého města.</a:t>
            </a:r>
          </a:p>
          <a:p>
            <a:r>
              <a:rPr lang="pl-PL" dirty="0"/>
              <a:t>Od roku 1986 znají slovo Černobyl lidé </a:t>
            </a:r>
            <a:r>
              <a:rPr lang="pl-PL" b="1" dirty="0"/>
              <a:t>na celém světě</a:t>
            </a:r>
            <a:r>
              <a:rPr lang="pl-PL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19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Černobylská havárie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Černobylská havárie</a:t>
            </a:r>
            <a:r>
              <a:rPr lang="cs-CZ" dirty="0"/>
              <a:t> se stala </a:t>
            </a:r>
            <a:r>
              <a:rPr lang="cs-CZ" b="1" dirty="0"/>
              <a:t>26. dubna 1986 </a:t>
            </a:r>
            <a:r>
              <a:rPr lang="cs-CZ" dirty="0"/>
              <a:t>v jaderné elektrárně v ukrajinském Černobylu.</a:t>
            </a:r>
          </a:p>
          <a:p>
            <a:r>
              <a:rPr lang="cs-CZ" dirty="0"/>
              <a:t>Podle mezinárodní stupnice jaderných událostí INES šlo o havárii </a:t>
            </a:r>
            <a:r>
              <a:rPr lang="cs-CZ" b="1" dirty="0"/>
              <a:t>7</a:t>
            </a:r>
            <a:r>
              <a:rPr lang="cs-CZ" dirty="0"/>
              <a:t> </a:t>
            </a:r>
            <a:r>
              <a:rPr lang="cs-CZ" b="1" dirty="0"/>
              <a:t>stupně </a:t>
            </a:r>
            <a:r>
              <a:rPr lang="cs-CZ" dirty="0"/>
              <a:t>, to je </a:t>
            </a:r>
            <a:r>
              <a:rPr lang="cs-CZ" b="1" dirty="0"/>
              <a:t>nejvyšší stupeň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68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Jaderná elektrárna po Katastrofě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433" y="0"/>
            <a:ext cx="12255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0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Situace v Československu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O radiační situaci se mluvilo neurčitě, československé sdělovací prostředky představovaly havárii jako běžnou poruchu a myšlenka, že by se v důsledku havárie změnila radiační situace </a:t>
            </a:r>
            <a:r>
              <a:rPr lang="cs-CZ" dirty="0" smtClean="0"/>
              <a:t>zde, </a:t>
            </a:r>
            <a:r>
              <a:rPr lang="cs-CZ" dirty="0"/>
              <a:t>se nepřipouštěla.</a:t>
            </a:r>
          </a:p>
          <a:p>
            <a:r>
              <a:rPr lang="cs-CZ" dirty="0"/>
              <a:t>I přesto probíhalo v Československu intenzivní měření. Mnoho lidí samozřejmě poznalo, že se něco děje; např. zaměstnanci jaderné elektrárny Dukovany měli paradoxně pozitivní </a:t>
            </a:r>
            <a:r>
              <a:rPr lang="cs-CZ" dirty="0" smtClean="0"/>
              <a:t>dozimetry, </a:t>
            </a:r>
            <a:r>
              <a:rPr lang="cs-CZ" dirty="0"/>
              <a:t>když šli do práce – nikoliv z práce.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8510220"/>
              </p:ext>
            </p:extLst>
          </p:nvPr>
        </p:nvGraphicFramePr>
        <p:xfrm>
          <a:off x="6824783" y="3053498"/>
          <a:ext cx="5166111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240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Nemoci z ozáření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</a:t>
            </a:r>
            <a:r>
              <a:rPr lang="cs-CZ" b="1" dirty="0"/>
              <a:t> velkém ozáření </a:t>
            </a:r>
            <a:r>
              <a:rPr lang="cs-CZ" dirty="0"/>
              <a:t>dochází k velkým změnám v mozku a k těžké poruše vědomí. Silně postižená je i trávicí soustava. Ozářený umírá během několika hodin.</a:t>
            </a:r>
          </a:p>
          <a:p>
            <a:r>
              <a:rPr lang="cs-CZ" dirty="0"/>
              <a:t>Při </a:t>
            </a:r>
            <a:r>
              <a:rPr lang="cs-CZ" b="1" dirty="0"/>
              <a:t>středním ozáření</a:t>
            </a:r>
            <a:r>
              <a:rPr lang="cs-CZ" dirty="0"/>
              <a:t> dochází u ozářeného k vodnatým průjmům s příměsí krve, zvracení, k dehydrataci a ledvinovému selhání. Ozářený obvykle umírá </a:t>
            </a:r>
            <a:r>
              <a:rPr lang="cs-CZ" dirty="0" smtClean="0"/>
              <a:t>1 -2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týdny po ozáření.</a:t>
            </a:r>
          </a:p>
          <a:p>
            <a:r>
              <a:rPr lang="cs-CZ" dirty="0"/>
              <a:t>Při </a:t>
            </a:r>
            <a:r>
              <a:rPr lang="cs-CZ" b="1" dirty="0"/>
              <a:t>slabším ozáření </a:t>
            </a:r>
            <a:r>
              <a:rPr lang="cs-CZ" dirty="0"/>
              <a:t>postižený zpravidla přežívá - trpí však krvácivým syndromem a anémií.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90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Nemoci z ozáření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Postiženým v Černobylu nejprve zčervenala kůže (později zčernala a začala se odlupovat), zvraceli, otekly citlivé tkáně, jako např. </a:t>
            </a:r>
            <a:r>
              <a:rPr lang="cs-CZ" dirty="0" smtClean="0"/>
              <a:t>jazyk, </a:t>
            </a:r>
            <a:r>
              <a:rPr lang="cs-CZ" dirty="0"/>
              <a:t>a postupně začal kolabovat celý organismus.</a:t>
            </a:r>
          </a:p>
          <a:p>
            <a:r>
              <a:rPr lang="cs-CZ" dirty="0"/>
              <a:t>Ozáření u postižených způsobuje obvykle ztrátu ochlupení, pocení, ztrátu chuti, vředy, vzestup tělesné teploty, selhávání krevního oběhu, ledvinové selhávání, radiační popálení kůže (zčernání kůže) a poškození zraku. Nejcitlivější jsou na záření buňky kostní dřeně, buňky střeva, buňky zárodečných žláz a buňky kožní. Naopak odolné proti záření jsou buňky nervové, svalové, kostní a pojivové.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392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154</TotalTime>
  <Words>700</Words>
  <Application>Microsoft Office PowerPoint</Application>
  <PresentationFormat>Vlastní</PresentationFormat>
  <Paragraphs>73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Síť</vt:lpstr>
      <vt:lpstr>Černobyl</vt:lpstr>
      <vt:lpstr>Co to je?</vt:lpstr>
      <vt:lpstr>Jaderná elektrárna</vt:lpstr>
      <vt:lpstr>Jaderná elektrárna</vt:lpstr>
      <vt:lpstr>Černobylská havárie</vt:lpstr>
      <vt:lpstr>Jaderná elektrárna po Katastrofě</vt:lpstr>
      <vt:lpstr>Situace v Československu</vt:lpstr>
      <vt:lpstr>Nemoci z ozáření</vt:lpstr>
      <vt:lpstr>Nemoci z ozáření</vt:lpstr>
      <vt:lpstr>Současnost</vt:lpstr>
      <vt:lpstr>Současnost</vt:lpstr>
      <vt:lpstr>Současnost</vt:lpstr>
      <vt:lpstr>Současnost</vt:lpstr>
      <vt:lpstr>Prezentace aplikace PowerPoint</vt:lpstr>
      <vt:lpstr>Prezentace aplikace PowerPoint</vt:lpstr>
      <vt:lpstr>Závěr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Černobyl</dc:title>
  <dc:creator>Peddie</dc:creator>
  <cp:lastModifiedBy>petra</cp:lastModifiedBy>
  <cp:revision>23</cp:revision>
  <dcterms:created xsi:type="dcterms:W3CDTF">2016-04-26T14:29:30Z</dcterms:created>
  <dcterms:modified xsi:type="dcterms:W3CDTF">2016-06-15T11:20:27Z</dcterms:modified>
</cp:coreProperties>
</file>