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5156-FBF0-4925-BE65-00FB7D736359}" type="datetimeFigureOut">
              <a:rPr lang="cs-CZ" smtClean="0"/>
              <a:pPr/>
              <a:t>15.6.2016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B6D-6D9F-40AB-9578-9798B54086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5156-FBF0-4925-BE65-00FB7D736359}" type="datetimeFigureOut">
              <a:rPr lang="cs-CZ" smtClean="0"/>
              <a:pPr/>
              <a:t>15.6.2016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B6D-6D9F-40AB-9578-9798B54086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5156-FBF0-4925-BE65-00FB7D736359}" type="datetimeFigureOut">
              <a:rPr lang="cs-CZ" smtClean="0"/>
              <a:pPr/>
              <a:t>15.6.2016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B6D-6D9F-40AB-9578-9798B54086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5156-FBF0-4925-BE65-00FB7D736359}" type="datetimeFigureOut">
              <a:rPr lang="cs-CZ" smtClean="0"/>
              <a:pPr/>
              <a:t>15.6.2016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B6D-6D9F-40AB-9578-9798B54086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5156-FBF0-4925-BE65-00FB7D736359}" type="datetimeFigureOut">
              <a:rPr lang="cs-CZ" smtClean="0"/>
              <a:pPr/>
              <a:t>15.6.2016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B6D-6D9F-40AB-9578-9798B54086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5156-FBF0-4925-BE65-00FB7D736359}" type="datetimeFigureOut">
              <a:rPr lang="cs-CZ" smtClean="0"/>
              <a:pPr/>
              <a:t>15.6.2016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B6D-6D9F-40AB-9578-9798B54086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5156-FBF0-4925-BE65-00FB7D736359}" type="datetimeFigureOut">
              <a:rPr lang="cs-CZ" smtClean="0"/>
              <a:pPr/>
              <a:t>15.6.2016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B6D-6D9F-40AB-9578-9798B54086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5156-FBF0-4925-BE65-00FB7D736359}" type="datetimeFigureOut">
              <a:rPr lang="cs-CZ" smtClean="0"/>
              <a:pPr/>
              <a:t>15.6.2016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B6D-6D9F-40AB-9578-9798B54086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5156-FBF0-4925-BE65-00FB7D736359}" type="datetimeFigureOut">
              <a:rPr lang="cs-CZ" smtClean="0"/>
              <a:pPr/>
              <a:t>15.6.2016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B6D-6D9F-40AB-9578-9798B54086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5156-FBF0-4925-BE65-00FB7D736359}" type="datetimeFigureOut">
              <a:rPr lang="cs-CZ" smtClean="0"/>
              <a:pPr/>
              <a:t>15.6.2016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B6D-6D9F-40AB-9578-9798B54086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5156-FBF0-4925-BE65-00FB7D736359}" type="datetimeFigureOut">
              <a:rPr lang="cs-CZ" smtClean="0"/>
              <a:pPr/>
              <a:t>15.6.2016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EB6D-6D9F-40AB-9578-9798B54086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75156-FBF0-4925-BE65-00FB7D736359}" type="datetimeFigureOut">
              <a:rPr lang="cs-CZ" smtClean="0"/>
              <a:pPr/>
              <a:t>15.6.2016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4EB6D-6D9F-40AB-9578-9798B54086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intel\Downloads\Charlie-Chaplin-a-ten-nejlep&#353;&#237;-proslov-na-sv&#283;t&#283;.mp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Charlie_Chaplin" TargetMode="External"/><Relationship Id="rId2" Type="http://schemas.openxmlformats.org/officeDocument/2006/relationships/hyperlink" Target="http://www.neaktuality.cz/kultura/zemrela-legenda-nemeho-filmu-charlie-chapli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uper.cz/262127-tenhle-kluk-vydelal-v-hollywoodu-majlant-mel-11-deti-4-manzelky-2000-milenek-a-v-posteli-mel-rad-lolitky.html" TargetMode="External"/><Relationship Id="rId4" Type="http://schemas.openxmlformats.org/officeDocument/2006/relationships/hyperlink" Target="http://www.sme.sk/c/2263822/chaplinov-syn-o-otcovi-doma-to-bol-iny-clovek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e.sk/c/2263822/chaplinov-syn-o-otcovi-doma-to-bol-iny-clovek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u="sng" dirty="0" smtClean="0">
                <a:solidFill>
                  <a:srgbClr val="7030A0"/>
                </a:solidFill>
                <a:latin typeface="Segoe Script" pitchFamily="34" charset="0"/>
              </a:rPr>
              <a:t>Charlie Chaplin</a:t>
            </a:r>
            <a:endParaRPr lang="cs-CZ" sz="5400" b="1" u="sng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ndalus" pitchFamily="18" charset="-78"/>
                <a:cs typeface="Andalus" pitchFamily="18" charset="-78"/>
              </a:rPr>
              <a:t>Aneta Deverová</a:t>
            </a:r>
            <a:endParaRPr lang="cs-CZ" sz="28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cs-CZ" u="sng" dirty="0" smtClean="0"/>
              <a:t>Zajímavosti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Charlie Chaplin byl mimo jiné humanista, pacifista a silný odpůrce fašismu.</a:t>
            </a:r>
          </a:p>
          <a:p>
            <a:r>
              <a:rPr lang="cs-CZ" sz="2000" b="1" i="1" u="sng" dirty="0" smtClean="0">
                <a:latin typeface="Arial" pitchFamily="34" charset="0"/>
                <a:cs typeface="Arial" pitchFamily="34" charset="0"/>
              </a:rPr>
              <a:t>Adolfa Hitlera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 prý jeho film </a:t>
            </a:r>
            <a:r>
              <a:rPr lang="cs-CZ" sz="2000" b="1" i="1" dirty="0" smtClean="0">
                <a:latin typeface="Arial" pitchFamily="34" charset="0"/>
                <a:cs typeface="Arial" pitchFamily="34" charset="0"/>
              </a:rPr>
              <a:t>Diktátor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 rozzuřil k nepříčetnosti, což Charlie považoval za jeden ze svých životních úspěchů.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Charlie Chaplin se významně angažoval ve sbírce na znovuvybudování </a:t>
            </a: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Lidic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Jednou se tajně zúčastnil soutěže napodobitelů Charlieho Chaplina. Skončil až na </a:t>
            </a:r>
            <a:r>
              <a:rPr lang="cs-CZ" sz="2000" smtClean="0">
                <a:latin typeface="Arial" pitchFamily="34" charset="0"/>
                <a:cs typeface="Arial" pitchFamily="34" charset="0"/>
              </a:rPr>
              <a:t>třetím místě!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Má svou hvězdu na hollywoodském chodníku slávy.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Zajímavosti - pokračování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Nejslavnější postava Tuláka Charlieho vznikla náhodou. Chaplin si na sebe oblekl prostě to, co měl ve skříni. 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Jméno Charlieho Chaplina jste také mohli například zaslechnout a spatřit ve filmu Rytíři ze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Šanghaje,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 hlavních rolích s Jackiem Chanem a Owenem Wilsonem, kde ho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ztvárnil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coby desetiletého darebáka, Aaron Taylor-Johnson. </a:t>
            </a:r>
          </a:p>
        </p:txBody>
      </p:sp>
      <p:pic>
        <p:nvPicPr>
          <p:cNvPr id="4" name="Obrázek 3" descr="Aaron Taylor-Johnson alias Charlie Chaplin - Rytíři ze Šanghaj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37565">
            <a:off x="195516" y="3879912"/>
            <a:ext cx="4199673" cy="2447772"/>
          </a:xfrm>
          <a:prstGeom prst="rect">
            <a:avLst/>
          </a:prstGeom>
        </p:spPr>
      </p:pic>
      <p:pic>
        <p:nvPicPr>
          <p:cNvPr id="5" name="Obrázek 4" descr="Aaron Taylor-Johnson - Rytíři ze Šanghaj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156881">
            <a:off x="4740229" y="3792037"/>
            <a:ext cx="3738573" cy="2519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Citáty o Charliem Chaplinovi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cs-CZ" i="1" dirty="0" smtClean="0">
                <a:latin typeface="Nyala" pitchFamily="2" charset="0"/>
              </a:rPr>
              <a:t>„ Charles Spencer Chaplin je jeden z hrstky geniů našeho století. Jsem pevně přesvědčen, že s perspektivou času se ocitne v jedné řadě s Molierem, Aristofanem – ve stejném patře s G.B.Shawem... a – v oboru technického objevitelství – ne tak daleko od Shakespeara, jak se na první pohled zdá. Jeho pionýrství v oboru filmové dramaturgie a režie dosud nikdo ani nezačal studovat. Kdyby z kteréhokoliv dnešního filmu kdekoliv na světě bylo možno vystřihnout tradice, symboly, výrazové a technické prostředky, jež Chaplin objevil a zavedl, zbyly by z nejskvělejších současných filmů nesmyslné cáry.“</a:t>
            </a:r>
          </a:p>
          <a:p>
            <a:pPr algn="r">
              <a:buNone/>
            </a:pP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b="1" i="1" u="sng" dirty="0" smtClean="0">
                <a:latin typeface="Book Antiqua" pitchFamily="18" charset="0"/>
              </a:rPr>
              <a:t>- Jiří Voskovec</a:t>
            </a:r>
            <a:endParaRPr lang="cs-CZ" b="1" u="sng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Citáty Charlieho Chaplina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980" i="1" dirty="0" smtClean="0">
                <a:latin typeface="Nyala" pitchFamily="2" charset="0"/>
                <a:cs typeface="Arial" pitchFamily="34" charset="0"/>
              </a:rPr>
              <a:t>Proto: Žij podle svojí víry. Dělej to, co ti radí srdce... To, co chceš... Lidský život je divadelní představení, které se hraje bez předchozích zkoušek. Zpívej, směje se, tancuj, měj rád... a žij intenzivně každý okamžik svého života... Dříve, než spadne opona a hra skončí bez potlesku. </a:t>
            </a:r>
          </a:p>
          <a:p>
            <a:r>
              <a:rPr lang="cs-CZ" sz="1980" i="1" dirty="0" smtClean="0">
                <a:latin typeface="Nyala" pitchFamily="2" charset="0"/>
                <a:cs typeface="Arial" pitchFamily="34" charset="0"/>
              </a:rPr>
              <a:t>Mladí lidé mají sklon, myslet si, že jsou moudří, jako si opilí myslí, že jsou střízliví. </a:t>
            </a:r>
          </a:p>
          <a:p>
            <a:r>
              <a:rPr lang="cs-CZ" sz="1980" i="1" dirty="0" smtClean="0">
                <a:latin typeface="Nyala" pitchFamily="2" charset="0"/>
                <a:cs typeface="Arial" pitchFamily="34" charset="0"/>
              </a:rPr>
              <a:t>Když jdeš nahoru, buď zdvořilý k těm, které miluješ. Můžeš je potkat, když poletíš dolů. </a:t>
            </a:r>
          </a:p>
          <a:p>
            <a:r>
              <a:rPr lang="cs-CZ" sz="1980" i="1" dirty="0" smtClean="0">
                <a:latin typeface="Nyala" pitchFamily="2" charset="0"/>
                <a:cs typeface="Arial" pitchFamily="34" charset="0"/>
              </a:rPr>
              <a:t>Všichni jsme amatéři, život je tak krátký, že na víc nestačíme. </a:t>
            </a:r>
          </a:p>
          <a:p>
            <a:r>
              <a:rPr lang="cs-CZ" sz="1980" i="1" dirty="0" smtClean="0">
                <a:latin typeface="Nyala" pitchFamily="2" charset="0"/>
                <a:cs typeface="Arial" pitchFamily="34" charset="0"/>
              </a:rPr>
              <a:t>Mysli na to, že ti při posledním soudu promítnou všechny tvoje vtipy. </a:t>
            </a:r>
          </a:p>
          <a:p>
            <a:r>
              <a:rPr lang="cs-CZ" sz="1980" i="1" dirty="0" smtClean="0">
                <a:latin typeface="Nyala" pitchFamily="2" charset="0"/>
                <a:cs typeface="Arial" pitchFamily="34" charset="0"/>
              </a:rPr>
              <a:t>Vědci a filozofové jsou potlačení romantici, kteří zaměřili své vášně jiným směrem. </a:t>
            </a:r>
          </a:p>
          <a:p>
            <a:r>
              <a:rPr lang="cs-CZ" sz="1980" i="1" dirty="0" smtClean="0">
                <a:latin typeface="Nyala" pitchFamily="2" charset="0"/>
                <a:cs typeface="Arial" pitchFamily="34" charset="0"/>
              </a:rPr>
              <a:t>Komedie je tragédie, která se děje někomu jinému. </a:t>
            </a:r>
          </a:p>
          <a:p>
            <a:r>
              <a:rPr lang="cs-CZ" sz="1980" i="1" dirty="0" smtClean="0">
                <a:latin typeface="Nyala" pitchFamily="2" charset="0"/>
                <a:cs typeface="Arial" pitchFamily="34" charset="0"/>
              </a:rPr>
              <a:t>Dědičnost je to, v co věříme, když máme inteligentní děti. </a:t>
            </a:r>
          </a:p>
          <a:p>
            <a:r>
              <a:rPr lang="cs-CZ" sz="1980" i="1" dirty="0" smtClean="0">
                <a:latin typeface="Nyala" pitchFamily="2" charset="0"/>
                <a:cs typeface="Arial" pitchFamily="34" charset="0"/>
              </a:rPr>
              <a:t>Mám v životě mnoho problémů. Ale mé rty to neví... Ony se vždy usmívají. </a:t>
            </a:r>
          </a:p>
          <a:p>
            <a:r>
              <a:rPr lang="cs-CZ" sz="1980" i="1" dirty="0" smtClean="0">
                <a:latin typeface="Nyala" pitchFamily="2" charset="0"/>
                <a:cs typeface="Arial" pitchFamily="34" charset="0"/>
              </a:rPr>
              <a:t>Zrcadlo je můj nejlepší kamarád. Protože když brečím, nikdy se mi nebude smát. </a:t>
            </a:r>
            <a:endParaRPr lang="cs-CZ" sz="1980" i="1" dirty="0">
              <a:latin typeface="Nyala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u="sng" dirty="0" smtClean="0"/>
              <a:t>Diktátor</a:t>
            </a:r>
            <a:r>
              <a:rPr lang="cs-CZ" u="sng" dirty="0" smtClean="0"/>
              <a:t> - proslov</a:t>
            </a:r>
            <a:endParaRPr lang="cs-CZ" u="sng" dirty="0"/>
          </a:p>
        </p:txBody>
      </p:sp>
      <p:pic>
        <p:nvPicPr>
          <p:cNvPr id="4" name="Charlie-Chaplin-a-ten-nejlepší-proslov-na-světě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00034" y="1357298"/>
            <a:ext cx="8143932" cy="51391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Zdroje 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  <a:hlinkClick r:id="rId2"/>
              </a:rPr>
              <a:t>http://www.neaktuality.cz/kultura/zemrela-legenda-nemeho-filmu-charlie-chaplin/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  <a:hlinkClick r:id="rId3"/>
              </a:rPr>
              <a:t>https://cs.wikipedia.org/wiki/Charlie_Chaplin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  <a:hlinkClick r:id="rId4"/>
              </a:rPr>
              <a:t>http://www.sme.sk/c/2263822/chaplinov-syn-o-otcovi-doma-to-bol-iny-clovek.html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  <a:hlinkClick r:id="rId5"/>
              </a:rPr>
              <a:t>https://www.super.cz/262127-tenhle-kluk-vydelal-v-hollywoodu-majlant-mel-11-deti-4-manzelky-2000-milenek-a-v-posteli-mel-rad-lolitky.html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Charlie Chapl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02335">
            <a:off x="5263585" y="3023470"/>
            <a:ext cx="2928958" cy="3514725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>
                <a:latin typeface="Arial" pitchFamily="34" charset="0"/>
                <a:cs typeface="Arial" pitchFamily="34" charset="0"/>
              </a:rPr>
              <a:t>Charlie Chaplin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vlastním jménem 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Sir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Charles Spencer Chaplin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(16. dubna 1889 Londýn – 25. prosince 1977 Vevey u Lausanne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Švýcarsko – 88 let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byl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 anglický herec, režisér a scenárista, který patřil k nejslavnějším světovým filmovým tvůrcům 20. století. Své filmy vytvářel od námětů přes scénář, režii až po účinkování v hlavní roli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dirty="0" smtClean="0">
                <a:latin typeface="Arial" pitchFamily="34" charset="0"/>
                <a:cs typeface="Arial" pitchFamily="34" charset="0"/>
              </a:rPr>
              <a:t>Úvod</a:t>
            </a:r>
            <a:endParaRPr lang="cs-CZ" sz="3600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ázek 6" descr="Charles Chaplin - podp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123320">
            <a:off x="537096" y="4193240"/>
            <a:ext cx="3794028" cy="785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dirty="0" smtClean="0">
                <a:latin typeface="Arial" pitchFamily="34" charset="0"/>
                <a:cs typeface="Arial" pitchFamily="34" charset="0"/>
              </a:rPr>
              <a:t>Pár informací pro začátek </a:t>
            </a:r>
            <a:endParaRPr lang="cs-CZ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Aktivní roky: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1914 – 1976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Často přezdívaný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Charlot</a:t>
            </a:r>
          </a:p>
          <a:p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Manželky: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Mildred Harris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 (1918 –1920)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Lita Grey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 (1924 –1928)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Paulette Goddard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 (1936 –1942)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Oona O'Neill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 (1943 –1977)</a:t>
            </a:r>
          </a:p>
          <a:p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Oskar: 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Academy Honorary Award – 1929 – Cirkus 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                                           – 1972 – Za celoživotní dílo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Nejlepší hudba – 1973 – Světla ramp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Byl obětí mccarthismu (=&gt; označuje praxi, během které byla vytvářena obvinění z podvratné činnosti nebo velezrady bez ohledu na důkazy, v jeho případě to bylo obvinění z komunismu).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Rodina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Za svůj život se stačil Chaplin oženit hned čtyřikrát. A vždy se jednalo o hodně mladé dívky. Mildred Harris si vzal v roce 1918, když jí bylo 16 let. Stejně stará byla Lita Grey, kterou si bral v roce 1924. V roce 1936 si vzal kolegyni Paulette Goddard, které bylo 26 let. V roce 1943 se ženil naposledy s dívkou jménem Oona O'Neill, kterou si bral v jejích 18 letech. Se čtvrtou ženou měl osm dětí. Poslední se mu narodilo v sedmdesáti. Celkem měl ovšem jedenáct přiznaných potomků. 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  <a:hlinkClick r:id="rId2"/>
              </a:rPr>
              <a:t>http://www.sme.sk/c/2263822/chaplinov-syn-o-otcovi-doma-to-bol-iny-clovek.html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Biografie 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Jeho rodiče se živili jako pouliční hudebníci. Babička z otcovy strany byla poloviční cikánka po své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matce,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původem z Francie nebo Španělska. 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Již v roce 1952 nebyla možnost nalézt doklad o Chaplinově narození a původu. 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Začínal na scénách londýnských kabaretů a music-hallů jako burleskní komik s výrazným pantomimickým talentem už v osmi letech. 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 letech 1906–1907 působil v Caseyho cirkuse a v letech 1907–1913 vystupoval v zájezdovém divadle divadelního podnikatele Freda Karna (největší úspěch slavil s představením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Noc v londýnském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 music-</a:t>
            </a:r>
            <a:r>
              <a:rPr lang="cs-CZ" sz="2000" i="1" dirty="0" err="1" smtClean="0">
                <a:latin typeface="Arial" pitchFamily="34" charset="0"/>
                <a:cs typeface="Arial" pitchFamily="34" charset="0"/>
              </a:rPr>
              <a:t>hallu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1912 – odjezd do USA. V Hollywoodu se seznámil s filmovým producentem a režisérem Mackem Sennettem, s nímž také podepsal produkční smlouvu s filmovou společností Keystone, specializující se na natáčení grotesek.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dirty="0" smtClean="0">
                <a:latin typeface="Arial" pitchFamily="34" charset="0"/>
                <a:cs typeface="Arial" pitchFamily="34" charset="0"/>
              </a:rPr>
              <a:t>Biografie - pokračování</a:t>
            </a:r>
            <a:endParaRPr lang="cs-CZ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1914 - vytvořil jednu z nejslavnějších filmových postav – komickou postavu 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tuláka Charlieho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která se stala celosvětově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slavnou – stal se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prvním, kdo do kinematografie vnesl opravdové lidské hodnoty. 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Po druhé světové válce se názorově rozešel s filmovým Hollywoodem. V roce 1953 mu po pobytu mimo Spojené státy americké pro jeho 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„neamerickou činnost“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 nebyl umožněn návrat. Stal se obětí mccarthismu. Usadil se tedy ve Švýcarsku. Návrat do Spojených státu amerických mu povolili až v roce 1972, kdy mu byl udělen čestný Oscar za celoživotní dílo.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Filmografie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Za svou dlouhou filmovou kariéru natočil kolem devadesáti filmů. K většině z nich napsal scénář, sám je režíroval a vytvořil v nich i hlavní roli. Později, již v éře zvukového filmu, skládal ke svým novým filmům, ale i slavným němým filmům, i vlastní hudební doprovod. 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Poprvé se na filmovém plátně objevil v roce 1914, kde si svůj debut odbyl ve snímku </a:t>
            </a:r>
            <a:r>
              <a:rPr lang="cs-CZ" sz="2000" i="1" u="sng" dirty="0" smtClean="0">
                <a:latin typeface="Arial" pitchFamily="34" charset="0"/>
                <a:cs typeface="Arial" pitchFamily="34" charset="0"/>
              </a:rPr>
              <a:t>Chaplin si vydělává na živobytí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  (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Making a Living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; 1914)  filmové společnosti </a:t>
            </a:r>
            <a:r>
              <a:rPr lang="cs-CZ" sz="2000" i="1" u="sng" dirty="0" smtClean="0">
                <a:latin typeface="Arial" pitchFamily="34" charset="0"/>
                <a:cs typeface="Arial" pitchFamily="34" charset="0"/>
              </a:rPr>
              <a:t>Keystone Studios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se kterou na sklonku roku 1913 podepsal jednoletý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kontrakt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a pro kterou v průběhu tohoto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roku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natočil celkem 35 krátkých filmů a jeden dlouhometrážní.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Koncem roku 1914 podepsal nový kontrakt s majiteli společnosti </a:t>
            </a:r>
            <a:r>
              <a:rPr lang="cs-CZ" sz="2000" i="1" u="sng" dirty="0" smtClean="0">
                <a:latin typeface="Arial" pitchFamily="34" charset="0"/>
                <a:cs typeface="Arial" pitchFamily="34" charset="0"/>
              </a:rPr>
              <a:t>Essaney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pro kterou natočil 15 krátkých filmů.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Filmografie - pokračování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900" dirty="0" smtClean="0">
                <a:latin typeface="Arial" pitchFamily="34" charset="0"/>
                <a:cs typeface="Arial" pitchFamily="34" charset="0"/>
              </a:rPr>
              <a:t>Po neshodách společnost </a:t>
            </a:r>
            <a:r>
              <a:rPr lang="cs-CZ" sz="1800" i="1" u="sng" dirty="0" smtClean="0">
                <a:latin typeface="Arial" pitchFamily="34" charset="0"/>
                <a:cs typeface="Arial" pitchFamily="34" charset="0"/>
              </a:rPr>
              <a:t>Essaney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na začátku roku 1916 opustil a podepsal smlouvu na 12 dvoudílných komedií se společností </a:t>
            </a:r>
            <a:r>
              <a:rPr lang="cs-CZ" sz="1900" i="1" u="sng" dirty="0" smtClean="0">
                <a:latin typeface="Arial" pitchFamily="34" charset="0"/>
                <a:cs typeface="Arial" pitchFamily="34" charset="0"/>
              </a:rPr>
              <a:t>Mutual Film Corporation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. Těchto 12 krátkých filmů je považováno za vrchol jeho krátkometrážní tvorby a k nejznámějším patří snímky </a:t>
            </a:r>
            <a:r>
              <a:rPr lang="cs-CZ" sz="1900" i="1" u="sng" dirty="0" smtClean="0">
                <a:latin typeface="Arial" pitchFamily="34" charset="0"/>
                <a:cs typeface="Arial" pitchFamily="34" charset="0"/>
              </a:rPr>
              <a:t>Chaplin hasičem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cs-CZ" sz="1900" i="1" dirty="0" smtClean="0">
                <a:latin typeface="Arial" pitchFamily="34" charset="0"/>
                <a:cs typeface="Arial" pitchFamily="34" charset="0"/>
              </a:rPr>
              <a:t>The Fireman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; 1916), </a:t>
            </a:r>
            <a:r>
              <a:rPr lang="cs-CZ" sz="1900" i="1" u="sng" dirty="0" smtClean="0">
                <a:latin typeface="Arial" pitchFamily="34" charset="0"/>
                <a:cs typeface="Arial" pitchFamily="34" charset="0"/>
              </a:rPr>
              <a:t>Chaplin vystěhovalcem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cs-CZ" sz="1900" i="1" dirty="0" smtClean="0">
                <a:latin typeface="Arial" pitchFamily="34" charset="0"/>
                <a:cs typeface="Arial" pitchFamily="34" charset="0"/>
              </a:rPr>
              <a:t>The Immigrant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; 1917), </a:t>
            </a:r>
            <a:r>
              <a:rPr lang="cs-CZ" sz="1900" i="1" u="sng" dirty="0" smtClean="0">
                <a:latin typeface="Arial" pitchFamily="34" charset="0"/>
                <a:cs typeface="Arial" pitchFamily="34" charset="0"/>
              </a:rPr>
              <a:t>Chaplin odhadcem v zastavárně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cs-CZ" sz="1900" i="1" dirty="0" smtClean="0">
                <a:latin typeface="Arial" pitchFamily="34" charset="0"/>
                <a:cs typeface="Arial" pitchFamily="34" charset="0"/>
              </a:rPr>
              <a:t>The Pawnshop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; 1916) a především snímek </a:t>
            </a:r>
            <a:r>
              <a:rPr lang="cs-CZ" sz="1900" i="1" u="sng" dirty="0" smtClean="0">
                <a:latin typeface="Arial" pitchFamily="34" charset="0"/>
                <a:cs typeface="Arial" pitchFamily="34" charset="0"/>
              </a:rPr>
              <a:t>Chaplin strážcem veřejného pořádku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cs-CZ" sz="1900" i="1" dirty="0" smtClean="0">
                <a:latin typeface="Arial" pitchFamily="34" charset="0"/>
                <a:cs typeface="Arial" pitchFamily="34" charset="0"/>
              </a:rPr>
              <a:t>Easy Street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; 1917).</a:t>
            </a:r>
          </a:p>
          <a:p>
            <a:r>
              <a:rPr lang="cs-CZ" sz="1900" dirty="0" smtClean="0">
                <a:latin typeface="Arial" pitchFamily="34" charset="0"/>
                <a:cs typeface="Arial" pitchFamily="34" charset="0"/>
              </a:rPr>
              <a:t>V roce 1919 společně s Mary Pickfordovou, Douglasem Fairbanksem a Davidem Wark Griffithem založil filmovou společnost </a:t>
            </a:r>
            <a:r>
              <a:rPr lang="cs-CZ" sz="1900" i="1" u="sng" dirty="0" smtClean="0">
                <a:latin typeface="Arial" pitchFamily="34" charset="0"/>
                <a:cs typeface="Arial" pitchFamily="34" charset="0"/>
              </a:rPr>
              <a:t>United Artists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, pro kterou v letech 1923 až 1952 výhradně natočil své filmy, mezi jinými i </a:t>
            </a:r>
            <a:r>
              <a:rPr lang="cs-CZ" sz="1900" i="1" u="sng" dirty="0" smtClean="0">
                <a:latin typeface="Arial" pitchFamily="34" charset="0"/>
                <a:cs typeface="Arial" pitchFamily="34" charset="0"/>
              </a:rPr>
              <a:t>Zlaté opojení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cs-CZ" sz="1900" i="1" dirty="0" smtClean="0">
                <a:latin typeface="Arial" pitchFamily="34" charset="0"/>
                <a:cs typeface="Arial" pitchFamily="34" charset="0"/>
              </a:rPr>
              <a:t>The Gold Rush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; 1925), </a:t>
            </a:r>
            <a:r>
              <a:rPr lang="cs-CZ" sz="1900" i="1" u="sng" dirty="0" smtClean="0">
                <a:latin typeface="Arial" pitchFamily="34" charset="0"/>
                <a:cs typeface="Arial" pitchFamily="34" charset="0"/>
              </a:rPr>
              <a:t>Světla velkoměsta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cs-CZ" sz="1900" i="1" dirty="0" smtClean="0">
                <a:latin typeface="Arial" pitchFamily="34" charset="0"/>
                <a:cs typeface="Arial" pitchFamily="34" charset="0"/>
              </a:rPr>
              <a:t>City Lights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; 1931), </a:t>
            </a:r>
            <a:r>
              <a:rPr lang="cs-CZ" sz="1900" i="1" u="sng" dirty="0" smtClean="0">
                <a:latin typeface="Arial" pitchFamily="34" charset="0"/>
                <a:cs typeface="Arial" pitchFamily="34" charset="0"/>
              </a:rPr>
              <a:t>Moderní dobu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cs-CZ" sz="1900" i="1" dirty="0" smtClean="0">
                <a:latin typeface="Arial" pitchFamily="34" charset="0"/>
                <a:cs typeface="Arial" pitchFamily="34" charset="0"/>
              </a:rPr>
              <a:t>Modern Times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; 1936) a </a:t>
            </a:r>
            <a:r>
              <a:rPr lang="cs-CZ" sz="1900" i="1" u="sng" dirty="0" smtClean="0">
                <a:latin typeface="Arial" pitchFamily="34" charset="0"/>
                <a:cs typeface="Arial" pitchFamily="34" charset="0"/>
              </a:rPr>
              <a:t>Diktátor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cs-CZ" sz="1900" i="1" dirty="0" smtClean="0">
                <a:latin typeface="Arial" pitchFamily="34" charset="0"/>
                <a:cs typeface="Arial" pitchFamily="34" charset="0"/>
              </a:rPr>
              <a:t>The Great Dictator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; 1940). Naposledy se na filmovém plátně mihl v malé roli lodního stevarda ve snímku </a:t>
            </a:r>
            <a:r>
              <a:rPr lang="cs-CZ" sz="1900" i="1" u="sng" dirty="0" smtClean="0">
                <a:latin typeface="Arial" pitchFamily="34" charset="0"/>
                <a:cs typeface="Arial" pitchFamily="34" charset="0"/>
              </a:rPr>
              <a:t>Hraběnka z Hongkongu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cs-CZ" sz="1900" i="1" dirty="0" smtClean="0">
                <a:latin typeface="Arial" pitchFamily="34" charset="0"/>
                <a:cs typeface="Arial" pitchFamily="34" charset="0"/>
              </a:rPr>
              <a:t>A Countess from Hong Kong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) z roku 1967, ke kterému napsal scénář, režíroval jej a složil k němu hudební doprovod.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Charlie Chaplin a Československo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V roce 1908 vystoupila na scéně pražského divadla Varieté v Karlíně (dnešní </a:t>
            </a:r>
            <a:r>
              <a:rPr lang="cs-CZ" sz="1600" u="sng" dirty="0" smtClean="0">
                <a:latin typeface="Arial" pitchFamily="34" charset="0"/>
                <a:cs typeface="Arial" pitchFamily="34" charset="0"/>
              </a:rPr>
              <a:t>Hudební divadlo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) Karnova skupina. Je tedy možné, že mezi účinkujícími se objevil i mladý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Chaplin,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 stejně jako další člen skupiny, jistý Stanley Artur Jefferson, známý později pod jménem Stan Laurel. Chaplinovo účinkování v Praze potvrzuje i jeho vnučka Kiera, která také uvádí, že dědeček měl Československo rád.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Předsednictvo brněnského avantgardního uměleckého sdružení </a:t>
            </a:r>
            <a:r>
              <a:rPr lang="cs-CZ" sz="1600" b="1" i="1" u="sng" dirty="0" smtClean="0">
                <a:latin typeface="Arial" pitchFamily="34" charset="0"/>
                <a:cs typeface="Arial" pitchFamily="34" charset="0"/>
              </a:rPr>
              <a:t>Devětsil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nabídlo v roce 1925 Chaplinovi (osloveni byli také Douglas Fairbanks a Harold Lloyd) čestné členství, které v dopise ze dne 25. května 1925 Chaplin přijal.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O Chaplinovi psali i významní čeští spisovatelé. </a:t>
            </a:r>
            <a:r>
              <a:rPr lang="cs-CZ" sz="1600" i="1" u="sng" dirty="0" smtClean="0">
                <a:latin typeface="Arial" pitchFamily="34" charset="0"/>
                <a:cs typeface="Arial" pitchFamily="34" charset="0"/>
              </a:rPr>
              <a:t>Karel Čapek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 uveřejnil v roce 1925 v Lidových novinách oslavný (obdivný) fejeton s názvem 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Chaplin čili O realismu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cs-CZ" sz="1600" i="1" u="sng" dirty="0" smtClean="0">
                <a:latin typeface="Arial" pitchFamily="34" charset="0"/>
                <a:cs typeface="Arial" pitchFamily="34" charset="0"/>
              </a:rPr>
              <a:t>Vítězslav Nezval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 napsal ve dvacátých letech filmové libreto 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Charlie před soudem: improvizovaná chapliniáda o 2 epochách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Od konce dvacátých let se v Chaplinově osobní blízkosti začíná objevovat český herec 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Rudolf Myzet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, který se stává jeho přítelem. Počínaje filmem 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Cirkus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The Circus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; 1928) se v malých rolích objevuje ve všech jeho následujících filmech až do svého návratu do Československa. (celkem jich bylo 5)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V roce 1946 věnoval Chaplin Československému kinematografickému muzeu při Technickém muzeu v Praze několik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rekvizit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, které spoluvytvářely vnější podobu jeho tuláka – buřinku, boty a bambusovou hůlku.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</TotalTime>
  <Words>667</Words>
  <Application>Microsoft Office PowerPoint</Application>
  <PresentationFormat>Předvádění na obrazovce (4:3)</PresentationFormat>
  <Paragraphs>63</Paragraphs>
  <Slides>15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Charlie Chaplin</vt:lpstr>
      <vt:lpstr>Úvod</vt:lpstr>
      <vt:lpstr>Pár informací pro začátek </vt:lpstr>
      <vt:lpstr>Rodina</vt:lpstr>
      <vt:lpstr>Biografie </vt:lpstr>
      <vt:lpstr>Biografie - pokračování</vt:lpstr>
      <vt:lpstr>Filmografie</vt:lpstr>
      <vt:lpstr>Filmografie - pokračování</vt:lpstr>
      <vt:lpstr>Charlie Chaplin a Československo</vt:lpstr>
      <vt:lpstr>Zajímavosti</vt:lpstr>
      <vt:lpstr>Zajímavosti - pokračování</vt:lpstr>
      <vt:lpstr>Citáty o Charliem Chaplinovi</vt:lpstr>
      <vt:lpstr>Citáty Charlieho Chaplina</vt:lpstr>
      <vt:lpstr>Diktátor - proslov</vt:lpstr>
      <vt:lpstr>Zdroje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Charlie Chaplin</dc:title>
  <dc:creator>intel</dc:creator>
  <cp:lastModifiedBy>petra</cp:lastModifiedBy>
  <cp:revision>91</cp:revision>
  <dcterms:created xsi:type="dcterms:W3CDTF">2016-05-06T17:08:18Z</dcterms:created>
  <dcterms:modified xsi:type="dcterms:W3CDTF">2016-06-15T11:28:42Z</dcterms:modified>
</cp:coreProperties>
</file>