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6"/>
  </p:notesMasterIdLst>
  <p:handoutMasterIdLst>
    <p:handoutMasterId r:id="rId27"/>
  </p:handout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</p:sldIdLst>
  <p:sldSz cx="10080625" cy="7559675" type="screen4x3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1176" y="19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21430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 idx="2"/>
          </p:nvPr>
        </p:nvSpPr>
        <p:spPr>
          <a:xfrm>
            <a:off x="1312920" y="1027079"/>
            <a:ext cx="4933800" cy="37004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3"/>
          </p:nvPr>
        </p:nvSpPr>
        <p:spPr>
          <a:xfrm>
            <a:off x="1169640" y="5086800"/>
            <a:ext cx="5226120" cy="4107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4677826"/>
      </p:ext>
    </p:extLst>
  </p:cSld>
  <p:clrMap bg1="lt1" tx1="dk1" bg2="lt2" tx2="dk2" accent1="accent1" accent2="accent2" accent3="accent3" accent4="accent4" accent5="accent5" accent6="accent6" hlink="hlink" folHlink="folHlink"/>
  <p:notesStyle>
    <a:lvl1pPr rtl="0" hangingPunct="0">
      <a:tabLst/>
      <a:defRPr lang="cs-CZ" sz="2400" b="0" i="0" u="none" strike="noStrike">
        <a:ln>
          <a:noFill/>
        </a:ln>
        <a:solidFill>
          <a:srgbClr val="000000"/>
        </a:solidFill>
        <a:latin typeface="Thorndale" pitchFamily="18"/>
        <a:cs typeface="Arial Unicode MS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755280" y="5078520"/>
            <a:ext cx="6044400" cy="472104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12863" y="1027113"/>
            <a:ext cx="4933950" cy="3700462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Zástupný symbol pro poznámky 2"/>
          <p:cNvSpPr txBox="1">
            <a:spLocks noGrp="1"/>
          </p:cNvSpPr>
          <p:nvPr>
            <p:ph type="body" sz="quarter" idx="1"/>
          </p:nvPr>
        </p:nvSpPr>
        <p:spPr>
          <a:xfrm>
            <a:off x="1169640" y="5086800"/>
            <a:ext cx="5226480" cy="4107600"/>
          </a:xfrm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87902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3762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61238" y="-276225"/>
            <a:ext cx="2205037" cy="726281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41363" y="-276225"/>
            <a:ext cx="6467475" cy="726281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07986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2149AB-8047-404B-871D-277A02EB817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34034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111C2D5-0AFC-4612-8C9B-951436D8467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372790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8F27471-72BA-41CC-BB41-82471F37D67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41279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14A685-23D3-49D7-A607-AD04916FDDE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698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8AB5654-36E7-410F-902B-A0BD50DF8F4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754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659451-46DF-4124-BE25-4AC70E9F1E1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2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9994ECF-779F-4E04-8F64-1D9CF7C8EE5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38967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950CF8-D2D7-488A-977D-B0DFEA893CD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598384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2042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78BF45-BF3B-4E92-838A-34DE022E87B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10781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97154B2-7A26-4652-9358-AA69A1D19B1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728794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49C671-3AE5-4F55-9ECE-42479FBDA98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266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7817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880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6150918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741363" y="1963738"/>
            <a:ext cx="4310062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03825" y="1963738"/>
            <a:ext cx="4310063" cy="49371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884250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1670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8349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87162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8145805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31799006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031186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165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321550" y="282575"/>
            <a:ext cx="2192338" cy="661828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741363" y="282575"/>
            <a:ext cx="6427787" cy="661828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87529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89025" y="2224088"/>
            <a:ext cx="416242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03850" y="2224088"/>
            <a:ext cx="4162425" cy="4762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47275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298545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29591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884529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6267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5191947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740879" y="-275760"/>
            <a:ext cx="8607960" cy="1134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1088280" y="2224080"/>
            <a:ext cx="8477280" cy="476279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504000" marR="0" lvl="0" indent="-432000" algn="l">
              <a:buClr>
                <a:srgbClr val="FF9966"/>
              </a:buClr>
              <a:buSzPct val="75000"/>
              <a:buFont typeface="StarSymbol"/>
              <a:buNone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Albany" pitchFamily="34"/>
                <a:ea typeface="HG Mincho Light J" pitchFamily="2"/>
                <a:cs typeface="Arial Unicode MS" pitchFamily="2"/>
              </a:defRPr>
            </a:defPPr>
            <a:lvl1pPr marL="504000" marR="0" lvl="0" indent="-432000" algn="l">
              <a:buClr>
                <a:srgbClr val="FF9966"/>
              </a:buClr>
              <a:buSzPct val="75000"/>
              <a:buFont typeface="StarSymbol"/>
              <a:buChar char="➲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Albany" pitchFamily="34"/>
                <a:ea typeface="HG Mincho Light J" pitchFamily="2"/>
                <a:cs typeface="Arial Unicode MS" pitchFamily="2"/>
              </a:defRPr>
            </a:lvl1pPr>
            <a:lvl2pPr marL="792000" marR="0" lvl="1" indent="-432000" algn="l">
              <a:buClr>
                <a:srgbClr val="FF9966"/>
              </a:buClr>
              <a:buSzPct val="75000"/>
              <a:buFont typeface="StarSymbol"/>
              <a:buChar char="●"/>
              <a:defRPr lang="cs-CZ" sz="2800" b="0" i="0" u="none" strike="noStrike">
                <a:ln>
                  <a:noFill/>
                </a:ln>
                <a:solidFill>
                  <a:srgbClr val="E6E6E6"/>
                </a:solidFill>
                <a:latin typeface="Albany" pitchFamily="34"/>
                <a:ea typeface="HG Mincho Light J" pitchFamily="2"/>
                <a:cs typeface="Arial Unicode MS" pitchFamily="2"/>
              </a:defRPr>
            </a:lvl2pPr>
            <a:lvl3pPr marL="1080000" marR="0" lvl="2" indent="-432000" algn="l">
              <a:buClr>
                <a:srgbClr val="FF9966"/>
              </a:buClr>
              <a:buSzPct val="7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Albany" pitchFamily="34"/>
                <a:ea typeface="HG Mincho Light J" pitchFamily="2"/>
                <a:cs typeface="Arial Unicode MS" pitchFamily="2"/>
              </a:defRPr>
            </a:lvl3pPr>
            <a:lvl4pPr marL="1368000" marR="0" lvl="3" indent="-432000" algn="l">
              <a:buClr>
                <a:srgbClr val="FF9966"/>
              </a:buClr>
              <a:buSzPct val="7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Albany" pitchFamily="34"/>
                <a:ea typeface="HG Mincho Light J" pitchFamily="2"/>
                <a:cs typeface="Arial Unicode MS" pitchFamily="2"/>
              </a:defRPr>
            </a:lvl4pPr>
            <a:lvl5pPr marL="1656000" marR="0" lvl="4" indent="-432000" algn="l">
              <a:buClr>
                <a:srgbClr val="FF9966"/>
              </a:buClr>
              <a:buSzPct val="7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99CCFF"/>
                </a:solidFill>
                <a:latin typeface="Albany" pitchFamily="18"/>
                <a:ea typeface="HG Mincho Light J" pitchFamily="2"/>
                <a:cs typeface="Arial Unicode MS" pitchFamily="2"/>
              </a:defRPr>
            </a:lvl5pPr>
            <a:lvl6pPr marL="1944000" marR="0" lvl="5" indent="-432000" algn="l">
              <a:buClr>
                <a:srgbClr val="FF9966"/>
              </a:buClr>
              <a:buSzPct val="7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99CCFF"/>
                </a:solidFill>
                <a:latin typeface="Albany" pitchFamily="18"/>
                <a:ea typeface="HG Mincho Light J" pitchFamily="2"/>
                <a:cs typeface="Arial Unicode MS" pitchFamily="2"/>
              </a:defRPr>
            </a:lvl6pPr>
            <a:lvl7pPr marL="2232000" marR="0" lvl="6" indent="-432000" algn="l">
              <a:buClr>
                <a:srgbClr val="FF9966"/>
              </a:buClr>
              <a:buSzPct val="7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99CCFF"/>
                </a:solidFill>
                <a:latin typeface="Albany" pitchFamily="18"/>
                <a:ea typeface="HG Mincho Light J" pitchFamily="2"/>
                <a:cs typeface="Arial Unicode MS" pitchFamily="2"/>
              </a:defRPr>
            </a:lvl7pPr>
            <a:lvl8pPr marL="2520000" marR="0" lvl="7" indent="-432000" algn="l">
              <a:buClr>
                <a:srgbClr val="FF9966"/>
              </a:buClr>
              <a:buSzPct val="7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99CCFF"/>
                </a:solidFill>
                <a:latin typeface="Albany" pitchFamily="18"/>
                <a:ea typeface="HG Mincho Light J" pitchFamily="2"/>
                <a:cs typeface="Arial Unicode MS" pitchFamily="2"/>
              </a:defRPr>
            </a:lvl8pPr>
            <a:lvl9pPr marL="2808000" marR="0" lvl="8" indent="-432000" algn="l">
              <a:buClr>
                <a:srgbClr val="FF9966"/>
              </a:buClr>
              <a:buSzPct val="7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99CCFF"/>
                </a:solidFill>
                <a:latin typeface="Albany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pic>
        <p:nvPicPr>
          <p:cNvPr id="4" name="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937279" y="6251399"/>
            <a:ext cx="1969200" cy="105732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cs-CZ" sz="2400" b="1" i="1" u="none" strike="noStrike">
          <a:ln>
            <a:noFill/>
          </a:ln>
          <a:solidFill>
            <a:srgbClr val="E6E6E6"/>
          </a:solidFill>
          <a:latin typeface="Albany" pitchFamily="34"/>
          <a:cs typeface="Arial Unicode MS" pitchFamily="2"/>
        </a:defRPr>
      </a:lvl1pPr>
    </p:titleStyle>
    <p:bodyStyle>
      <a:lvl1pPr marL="0" marR="0" indent="0" algn="l" rtl="0" hangingPunct="0">
        <a:tabLst/>
        <a:defRPr lang="cs-CZ" sz="2400" b="0" i="0" u="none" strike="noStrike">
          <a:ln>
            <a:noFill/>
          </a:ln>
          <a:solidFill>
            <a:srgbClr val="E6E6E6"/>
          </a:solidFill>
          <a:latin typeface="Albany" pitchFamily="34"/>
          <a:cs typeface="Arial Unicode MS" pitchFamily="2"/>
        </a:defRPr>
      </a:lvl1pPr>
    </p:bodyStyle>
    <p:otherStyle/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None/>
              <a:defRPr lang="cs-CZ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4"/>
              </a:spcAft>
              <a:buSzPct val="45000"/>
              <a:buFont typeface="StarSymbol"/>
              <a:buChar char="●"/>
              <a:defRPr lang="cs-CZ" sz="32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1pPr>
            <a:lvl2pPr marL="864000" marR="0" lvl="1" indent="-324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cs-CZ" sz="28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2pPr>
            <a:lvl3pPr marL="1295999" marR="0" lvl="2" indent="-288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cs-CZ" sz="24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cs-CZ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cs-CZ" sz="2000" b="0" i="0" u="none" strike="noStrike" kern="120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rtl="0" hangingPunct="0">
              <a:buNone/>
              <a:tabLst/>
              <a:defRPr lang="cs-CZ" sz="1400" kern="1200"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ctr" rtl="0" hangingPunct="0">
              <a:buNone/>
              <a:tabLst/>
              <a:defRPr lang="cs-CZ" sz="1400" kern="1200"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Ctr="0"/>
          <a:lstStyle>
            <a:lvl1pPr lvl="0" algn="r" rtl="0" hangingPunct="0">
              <a:buNone/>
              <a:tabLst/>
              <a:defRPr lang="cs-CZ" sz="1400" kern="1200">
                <a:solidFill>
                  <a:srgbClr val="000000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</a:lstStyle>
          <a:p>
            <a:pPr lvl="0"/>
            <a:fld id="{E1B219EB-E6A3-4658-A3C2-88417BC51A78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cs-CZ" sz="4400" b="0" i="0" u="none" strike="noStrike" kern="1200">
          <a:ln>
            <a:noFill/>
          </a:ln>
          <a:solidFill>
            <a:srgbClr val="000000"/>
          </a:solidFill>
          <a:latin typeface="Arial" pitchFamily="18"/>
          <a:ea typeface="Microsoft YaHei" pitchFamily="2"/>
        </a:defRPr>
      </a:lvl1pPr>
    </p:titleStyle>
    <p:bodyStyle>
      <a:lvl1pPr marL="0" marR="0" indent="0" rtl="0" hangingPunct="0">
        <a:spcBef>
          <a:spcPts val="0"/>
        </a:spcBef>
        <a:spcAft>
          <a:spcPts val="1414"/>
        </a:spcAft>
        <a:tabLst/>
        <a:defRPr lang="cs-CZ" sz="3200" b="0" i="0" u="none" strike="noStrike" kern="1200">
          <a:ln>
            <a:noFill/>
          </a:ln>
          <a:solidFill>
            <a:srgbClr val="000000"/>
          </a:solidFill>
          <a:latin typeface="Arial" pitchFamily="18"/>
          <a:ea typeface="Microsoft YaHei" pitchFamily="2"/>
        </a:defRPr>
      </a:lvl1pPr>
    </p:bodyStyle>
    <p:otherStyle/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3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 txBox="1">
            <a:spLocks noGrp="1"/>
          </p:cNvSpPr>
          <p:nvPr>
            <p:ph type="title"/>
          </p:nvPr>
        </p:nvSpPr>
        <p:spPr>
          <a:xfrm>
            <a:off x="740879" y="282240"/>
            <a:ext cx="8608320" cy="12625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endParaRPr lang="cs-CZ"/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1"/>
          </p:nvPr>
        </p:nvSpPr>
        <p:spPr>
          <a:xfrm>
            <a:off x="740879" y="1963080"/>
            <a:ext cx="8772840" cy="4937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725039" y="7076880"/>
            <a:ext cx="935532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0" tIns="0" rIns="0" bIns="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endParaRPr lang="cs-CZ" sz="2400" b="0" i="0" u="none" strike="noStrike">
              <a:ln>
                <a:noFill/>
              </a:ln>
              <a:solidFill>
                <a:srgbClr val="FFFFFF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1987919" y="7289279"/>
            <a:ext cx="8092440" cy="96840"/>
          </a:xfrm>
          <a:prstGeom prst="rect">
            <a:avLst/>
          </a:prstGeom>
          <a:solidFill>
            <a:srgbClr val="FF9966"/>
          </a:solidFill>
          <a:ln>
            <a:noFill/>
            <a:prstDash val="solid"/>
          </a:ln>
        </p:spPr>
        <p:txBody>
          <a:bodyPr vert="horz" wrap="none" lIns="0" tIns="0" rIns="0" bIns="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buNone/>
              <a:tabLst/>
            </a:pPr>
            <a:endParaRPr lang="cs-CZ" sz="2400" b="0" i="0" u="none" strike="noStrike">
              <a:ln>
                <a:noFill/>
              </a:ln>
              <a:solidFill>
                <a:srgbClr val="FFFFFF"/>
              </a:solidFill>
              <a:latin typeface="Albany" pitchFamily="34"/>
              <a:ea typeface="HG Mincho Light J" pitchFamily="2"/>
              <a:cs typeface="Arial Unicode MS" pitchFamily="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l" rtl="0" hangingPunct="0">
        <a:tabLst/>
        <a:defRPr lang="cs-CZ" sz="2400" b="1" i="1" u="none" strike="noStrike">
          <a:ln>
            <a:noFill/>
          </a:ln>
          <a:solidFill>
            <a:srgbClr val="FF9966"/>
          </a:solidFill>
          <a:latin typeface="Albany" pitchFamily="34"/>
          <a:cs typeface="Arial Unicode MS" pitchFamily="2"/>
        </a:defRPr>
      </a:lvl1pPr>
    </p:titleStyle>
    <p:bodyStyle>
      <a:lvl1pPr marL="0" marR="0" indent="0" algn="l" rtl="0" hangingPunct="0">
        <a:spcBef>
          <a:spcPts val="0"/>
        </a:spcBef>
        <a:spcAft>
          <a:spcPts val="0"/>
        </a:spcAft>
        <a:tabLst/>
        <a:defRPr lang="cs-CZ" sz="2400" b="0" i="0" u="none" strike="noStrike">
          <a:ln>
            <a:noFill/>
          </a:ln>
          <a:solidFill>
            <a:srgbClr val="E6E6E6"/>
          </a:solidFill>
          <a:latin typeface="Thorndale" pitchFamily="18"/>
          <a:cs typeface="Arial Unicode MS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Komunismus#Postkomunismus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Relationship Id="rId6" Type="http://schemas.openxmlformats.org/officeDocument/2006/relationships/hyperlink" Target="https://cs.wikipedia.org/wiki/Vladimir_Ilji&#269;_Lenin" TargetMode="External"/><Relationship Id="rId5" Type="http://schemas.openxmlformats.org/officeDocument/2006/relationships/hyperlink" Target="https://cs.wikipedia.org/wiki/Benito_Mussolini" TargetMode="External"/><Relationship Id="rId4" Type="http://schemas.openxmlformats.org/officeDocument/2006/relationships/hyperlink" Target="https://cs.wikipedia.org/wiki/Fa&#353;ismu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itul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968040" y="1889280"/>
            <a:ext cx="8607960" cy="1134720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cs-CZ" sz="3600">
                <a:latin typeface="Bookman Old Style" pitchFamily="18"/>
              </a:rPr>
              <a:t>Fašismus a komunismus  </a:t>
            </a:r>
          </a:p>
        </p:txBody>
      </p:sp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1088280" y="2224080"/>
            <a:ext cx="8477280" cy="4763159"/>
          </a:xfrm>
        </p:spPr>
        <p:txBody>
          <a:bodyPr anchor="ctr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r>
              <a:rPr lang="cs-CZ">
                <a:solidFill>
                  <a:srgbClr val="CCCCCC"/>
                </a:solidFill>
                <a:latin typeface="Bookman Old Style" pitchFamily="18"/>
              </a:rPr>
              <a:t>Barbora Svatoňová</a:t>
            </a:r>
          </a:p>
          <a:p>
            <a:pPr marL="0" lvl="0" indent="-216000" algn="ctr">
              <a:buNone/>
            </a:pPr>
            <a:r>
              <a:rPr lang="cs-CZ">
                <a:solidFill>
                  <a:srgbClr val="CCCCCC"/>
                </a:solidFill>
                <a:latin typeface="Bookman Old Style" pitchFamily="18"/>
              </a:rPr>
              <a:t>9. ročník</a:t>
            </a:r>
          </a:p>
          <a:p>
            <a:pPr marL="0" lvl="0" indent="-216000" algn="ctr">
              <a:buNone/>
            </a:pPr>
            <a:r>
              <a:rPr lang="cs-CZ">
                <a:solidFill>
                  <a:srgbClr val="CCCCCC"/>
                </a:solidFill>
                <a:latin typeface="Bookman Old Style" pitchFamily="18"/>
              </a:rPr>
              <a:t>2015/2016</a:t>
            </a:r>
          </a:p>
          <a:p>
            <a:pPr marL="0" lvl="0" indent="-216000" algn="ctr">
              <a:buNone/>
            </a:pPr>
            <a:endParaRPr lang="cs-CZ"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oporuč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 txBox="1">
            <a:spLocks noGrp="1"/>
          </p:cNvSpPr>
          <p:nvPr>
            <p:ph type="subTitle" idx="4294967295"/>
          </p:nvPr>
        </p:nvSpPr>
        <p:spPr>
          <a:xfrm>
            <a:off x="740879" y="1584000"/>
            <a:ext cx="8772840" cy="5539978"/>
          </a:xfrm>
        </p:spPr>
        <p:txBody>
          <a:bodyPr anchor="t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0"/>
            <a:r>
              <a:rPr lang="cs-CZ" dirty="0">
                <a:solidFill>
                  <a:srgbClr val="CCCCCC"/>
                </a:solidFill>
                <a:latin typeface="Bookman Old Style" pitchFamily="18"/>
              </a:rPr>
              <a:t>Německý nacionální socialismus (</a:t>
            </a:r>
            <a:r>
              <a:rPr lang="cs-CZ" dirty="0" smtClean="0">
                <a:solidFill>
                  <a:srgbClr val="CCCCCC"/>
                </a:solidFill>
                <a:latin typeface="Bookman Old Style" pitchFamily="18"/>
              </a:rPr>
              <a:t>nacismus) </a:t>
            </a:r>
            <a:r>
              <a:rPr lang="cs-CZ" dirty="0">
                <a:solidFill>
                  <a:srgbClr val="CCCCCC"/>
                </a:solidFill>
                <a:latin typeface="Bookman Old Style" pitchFamily="18"/>
              </a:rPr>
              <a:t>rovněž vyrůstal z pravicově nacionalistických i levicově socialistických kořenů. Vůdce nacistů Adolf Hitler hodlal uchopit moc zhruba ve stejné době jako Mussolini,  roku 1923 však selhal a Hitler se na čas dostal do vězení.</a:t>
            </a:r>
          </a:p>
          <a:p>
            <a:pPr marL="0" lvl="0" indent="0"/>
            <a:endParaRPr lang="cs-CZ" dirty="0">
              <a:solidFill>
                <a:srgbClr val="CCCCCC"/>
              </a:solidFill>
              <a:latin typeface="Bookman Old Style" pitchFamily="18"/>
            </a:endParaRPr>
          </a:p>
          <a:p>
            <a:pPr marL="0" lvl="0" indent="0"/>
            <a:r>
              <a:rPr lang="cs-CZ" dirty="0" smtClean="0">
                <a:solidFill>
                  <a:srgbClr val="CCCCCC"/>
                </a:solidFill>
                <a:latin typeface="Bookman Old Style" pitchFamily="18"/>
              </a:rPr>
              <a:t>Další </a:t>
            </a:r>
            <a:r>
              <a:rPr lang="cs-CZ" dirty="0">
                <a:solidFill>
                  <a:srgbClr val="CCCCCC"/>
                </a:solidFill>
                <a:latin typeface="Bookman Old Style" pitchFamily="18"/>
              </a:rPr>
              <a:t>příležitost mu nabídla  světová hospodářská krize, během níž se Hitler roku 1933 dostal do čela státu a rychle si přisvojil diktátorské pravomoci. Také on pak brzy potlačil levičácké elementy ve své straně.</a:t>
            </a:r>
          </a:p>
          <a:p>
            <a:pPr marL="0" lvl="0" indent="0">
              <a:buNone/>
            </a:pPr>
            <a:endParaRPr lang="cs-CZ" dirty="0">
              <a:solidFill>
                <a:srgbClr val="CCCCCC"/>
              </a:solidFill>
              <a:latin typeface="Bookman Old Style" pitchFamily="18"/>
            </a:endParaRPr>
          </a:p>
          <a:p>
            <a:pPr marL="0" lvl="0" indent="0"/>
            <a:r>
              <a:rPr lang="cs-CZ" dirty="0">
                <a:solidFill>
                  <a:srgbClr val="CCCCCC"/>
                </a:solidFill>
                <a:latin typeface="Bookman Old Style" pitchFamily="18"/>
              </a:rPr>
              <a:t>Oproti italskému fašismu byli nacisté mnohem více rasističtí, což vedlo ke genocidě Židů a dalších skupin obyvatelstva. Agresivní nacistická mezinárodní politika nesla hlavní vinu za rozpoutání druhé světové války.</a:t>
            </a:r>
          </a:p>
        </p:txBody>
      </p:sp>
      <p:sp>
        <p:nvSpPr>
          <p:cNvPr id="3" name="Nadpis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 sz="3600"/>
              <a:t>Fašismus v Německu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cs-CZ" b="0" dirty="0">
                <a:solidFill>
                  <a:srgbClr val="EEEEEE"/>
                </a:solidFill>
              </a:rPr>
              <a:t>Vlajka </a:t>
            </a:r>
            <a:r>
              <a:rPr lang="cs-CZ" b="0" dirty="0" smtClean="0">
                <a:solidFill>
                  <a:srgbClr val="EEEEEE"/>
                </a:solidFill>
              </a:rPr>
              <a:t>Třetí </a:t>
            </a:r>
            <a:r>
              <a:rPr lang="cs-CZ" b="0" dirty="0">
                <a:solidFill>
                  <a:srgbClr val="EEEEEE"/>
                </a:solidFill>
              </a:rPr>
              <a:t>říše, symbol nacistické ideologie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73520" y="1655999"/>
            <a:ext cx="7026480" cy="4534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cs-CZ" sz="3600"/>
              <a:t>Fašismus v současnosti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cs-CZ" dirty="0"/>
              <a:t>Porážka Itálie i Německa roku 1945 vedla k zániku obou režimů a zničení fašismu jako významné politické síly. V řadě zemí včetně Česka je nyní fašistická propaganda postavena mimo zákon a i v zemích, kde tomu tak není, nemá čistý neofašismus rozhodující vliv.</a:t>
            </a:r>
          </a:p>
          <a:p>
            <a:pPr lvl="0"/>
            <a:r>
              <a:rPr lang="cs-CZ" dirty="0"/>
              <a:t>Na konci 20. století se objevila řada menších skupin a politických stran s neofašistickými myšlenkami, které se šíří po celém světě. </a:t>
            </a:r>
            <a:r>
              <a:rPr lang="cs-CZ" dirty="0" smtClean="0"/>
              <a:t>V </a:t>
            </a:r>
            <a:r>
              <a:rPr lang="cs-CZ" dirty="0"/>
              <a:t>Německu a v jiných zemích se vliv neofašismu překrývá s neonacismem.</a:t>
            </a:r>
          </a:p>
          <a:p>
            <a:pPr lvl="0"/>
            <a:r>
              <a:rPr lang="cs-CZ" dirty="0"/>
              <a:t>Například v Itálie, Španělsku lze najít fašistické strany fungující i nyní nebo před několika lety.</a:t>
            </a:r>
          </a:p>
          <a:p>
            <a:pPr lvl="0"/>
            <a:r>
              <a:rPr lang="cs-CZ" dirty="0"/>
              <a:t>Itálie: </a:t>
            </a:r>
            <a:r>
              <a:rPr lang="cs-CZ" dirty="0" err="1"/>
              <a:t>CasaPound</a:t>
            </a:r>
            <a:r>
              <a:rPr lang="cs-CZ" dirty="0"/>
              <a:t>, Tříbarevný plamen, Nová síla, Italské sociální hnutí – národní pravice.</a:t>
            </a:r>
          </a:p>
          <a:p>
            <a:pPr lvl="0"/>
            <a:r>
              <a:rPr lang="cs-CZ" dirty="0"/>
              <a:t>Španělsko: Republikánské sociální hnutí.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dnadpis 1"/>
          <p:cNvSpPr txBox="1">
            <a:spLocks noGrp="1"/>
          </p:cNvSpPr>
          <p:nvPr>
            <p:ph type="subTitle" idx="4294967295"/>
          </p:nvPr>
        </p:nvSpPr>
        <p:spPr>
          <a:xfrm>
            <a:off x="740879" y="282240"/>
            <a:ext cx="8608320" cy="6617880"/>
          </a:xfrm>
        </p:spPr>
        <p:txBody>
          <a:bodyPr anchor="t"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-216000" algn="ctr">
              <a:buNone/>
            </a:pPr>
            <a:endParaRPr lang="cs-CZ" b="1" dirty="0">
              <a:solidFill>
                <a:srgbClr val="CCCCCC"/>
              </a:solidFill>
            </a:endParaRPr>
          </a:p>
          <a:p>
            <a:pPr marL="0" lvl="0" indent="-216000" algn="ctr">
              <a:buNone/>
            </a:pPr>
            <a:endParaRPr lang="cs-CZ" b="1" dirty="0">
              <a:solidFill>
                <a:srgbClr val="CCCCCC"/>
              </a:solidFill>
            </a:endParaRPr>
          </a:p>
          <a:p>
            <a:pPr marL="0" lvl="0" indent="-216000" algn="ctr">
              <a:buNone/>
            </a:pPr>
            <a:endParaRPr lang="cs-CZ" b="1" dirty="0">
              <a:solidFill>
                <a:srgbClr val="CCCCCC"/>
              </a:solidFill>
            </a:endParaRPr>
          </a:p>
          <a:p>
            <a:pPr marL="0" lvl="0" indent="-216000" algn="ctr">
              <a:buNone/>
            </a:pPr>
            <a:r>
              <a:rPr lang="cs-CZ" b="1" dirty="0" err="1">
                <a:solidFill>
                  <a:srgbClr val="CCCCCC"/>
                </a:solidFill>
              </a:rPr>
              <a:t>CasaPound</a:t>
            </a:r>
            <a:r>
              <a:rPr lang="cs-CZ" dirty="0">
                <a:solidFill>
                  <a:srgbClr val="CCCCCC"/>
                </a:solidFill>
              </a:rPr>
              <a:t> je squat v Římě a italské politické hnutí, které vychází z neofašismu. Hnutí vzniklo 26. prosinec </a:t>
            </a:r>
            <a:r>
              <a:rPr lang="cs-CZ" dirty="0" smtClean="0">
                <a:solidFill>
                  <a:srgbClr val="CCCCCC"/>
                </a:solidFill>
              </a:rPr>
              <a:t>2003 </a:t>
            </a:r>
            <a:r>
              <a:rPr lang="cs-CZ" dirty="0">
                <a:solidFill>
                  <a:srgbClr val="CCCCCC"/>
                </a:solidFill>
              </a:rPr>
              <a:t>pod vedením </a:t>
            </a:r>
            <a:r>
              <a:rPr lang="cs-CZ" dirty="0" err="1">
                <a:solidFill>
                  <a:srgbClr val="CCCCCC"/>
                </a:solidFill>
              </a:rPr>
              <a:t>Gianluca</a:t>
            </a:r>
            <a:r>
              <a:rPr lang="cs-CZ" dirty="0">
                <a:solidFill>
                  <a:srgbClr val="CCCCCC"/>
                </a:solidFill>
              </a:rPr>
              <a:t> </a:t>
            </a:r>
            <a:r>
              <a:rPr lang="cs-CZ" dirty="0" err="1">
                <a:solidFill>
                  <a:srgbClr val="CCCCCC"/>
                </a:solidFill>
              </a:rPr>
              <a:t>Iannone</a:t>
            </a:r>
            <a:r>
              <a:rPr lang="cs-CZ" dirty="0">
                <a:solidFill>
                  <a:srgbClr val="CCCCCC"/>
                </a:solidFill>
              </a:rPr>
              <a:t>.</a:t>
            </a:r>
          </a:p>
          <a:p>
            <a:pPr marL="0" lvl="0" indent="-216000" algn="ctr">
              <a:buNone/>
            </a:pPr>
            <a:endParaRPr lang="cs-CZ" dirty="0">
              <a:solidFill>
                <a:srgbClr val="CCCCCC"/>
              </a:solidFill>
            </a:endParaRPr>
          </a:p>
          <a:p>
            <a:pPr marL="0" lvl="0" indent="-216000" algn="ctr">
              <a:buNone/>
            </a:pPr>
            <a:r>
              <a:rPr lang="cs-CZ" b="1" dirty="0" err="1" smtClean="0">
                <a:solidFill>
                  <a:srgbClr val="CCCCCC"/>
                </a:solidFill>
              </a:rPr>
              <a:t>Movimento</a:t>
            </a:r>
            <a:r>
              <a:rPr lang="cs-CZ" b="1" dirty="0" smtClean="0">
                <a:solidFill>
                  <a:srgbClr val="CCCCCC"/>
                </a:solidFill>
              </a:rPr>
              <a:t> </a:t>
            </a:r>
            <a:r>
              <a:rPr lang="cs-CZ" b="1" dirty="0" err="1">
                <a:solidFill>
                  <a:srgbClr val="CCCCCC"/>
                </a:solidFill>
              </a:rPr>
              <a:t>Sociale</a:t>
            </a:r>
            <a:r>
              <a:rPr lang="cs-CZ" b="1" dirty="0">
                <a:solidFill>
                  <a:srgbClr val="CCCCCC"/>
                </a:solidFill>
              </a:rPr>
              <a:t> </a:t>
            </a:r>
            <a:r>
              <a:rPr lang="cs-CZ" b="1" dirty="0" err="1">
                <a:solidFill>
                  <a:srgbClr val="CCCCCC"/>
                </a:solidFill>
              </a:rPr>
              <a:t>Fiamma</a:t>
            </a:r>
            <a:r>
              <a:rPr lang="cs-CZ" b="1" dirty="0">
                <a:solidFill>
                  <a:srgbClr val="CCCCCC"/>
                </a:solidFill>
              </a:rPr>
              <a:t> </a:t>
            </a:r>
            <a:r>
              <a:rPr lang="cs-CZ" b="1" dirty="0" err="1">
                <a:solidFill>
                  <a:srgbClr val="CCCCCC"/>
                </a:solidFill>
              </a:rPr>
              <a:t>Tricolore</a:t>
            </a:r>
            <a:r>
              <a:rPr lang="cs-CZ" b="1" dirty="0">
                <a:solidFill>
                  <a:srgbClr val="CCCCCC"/>
                </a:solidFill>
              </a:rPr>
              <a:t> </a:t>
            </a:r>
            <a:r>
              <a:rPr lang="cs-CZ" dirty="0">
                <a:solidFill>
                  <a:srgbClr val="CCCCCC"/>
                </a:solidFill>
              </a:rPr>
              <a:t> (česky: Sociální hnutí - Tříbarevný plamen) je italská neofašistická politická strana. Strana vznikla 27. ledna </a:t>
            </a:r>
            <a:r>
              <a:rPr lang="cs-CZ" dirty="0" smtClean="0">
                <a:solidFill>
                  <a:srgbClr val="CCCCCC"/>
                </a:solidFill>
              </a:rPr>
              <a:t>1995 </a:t>
            </a:r>
            <a:r>
              <a:rPr lang="cs-CZ" dirty="0">
                <a:solidFill>
                  <a:srgbClr val="CCCCCC"/>
                </a:solidFill>
              </a:rPr>
              <a:t>pod vedením </a:t>
            </a:r>
            <a:r>
              <a:rPr lang="cs-CZ" dirty="0" err="1">
                <a:solidFill>
                  <a:srgbClr val="CCCCCC"/>
                </a:solidFill>
              </a:rPr>
              <a:t>Pino</a:t>
            </a:r>
            <a:r>
              <a:rPr lang="cs-CZ" dirty="0">
                <a:solidFill>
                  <a:srgbClr val="CCCCCC"/>
                </a:solidFill>
              </a:rPr>
              <a:t> </a:t>
            </a:r>
            <a:r>
              <a:rPr lang="cs-CZ" dirty="0" err="1">
                <a:solidFill>
                  <a:srgbClr val="CCCCCC"/>
                </a:solidFill>
              </a:rPr>
              <a:t>Rauti</a:t>
            </a:r>
            <a:r>
              <a:rPr lang="cs-CZ" dirty="0">
                <a:solidFill>
                  <a:srgbClr val="CCCCCC"/>
                </a:solidFill>
              </a:rPr>
              <a:t>.</a:t>
            </a:r>
          </a:p>
          <a:p>
            <a:pPr marL="0" lvl="0" indent="-216000" algn="ctr">
              <a:buNone/>
            </a:pPr>
            <a:endParaRPr lang="cs-CZ" dirty="0">
              <a:solidFill>
                <a:srgbClr val="CCCCCC"/>
              </a:solidFill>
            </a:endParaRPr>
          </a:p>
          <a:p>
            <a:pPr marL="0" lvl="0" indent="-216000" algn="ctr">
              <a:buNone/>
            </a:pPr>
            <a:r>
              <a:rPr lang="cs-CZ" b="1" dirty="0" err="1">
                <a:solidFill>
                  <a:srgbClr val="CCCCCC"/>
                </a:solidFill>
              </a:rPr>
              <a:t>Forza</a:t>
            </a:r>
            <a:r>
              <a:rPr lang="cs-CZ" b="1" dirty="0">
                <a:solidFill>
                  <a:srgbClr val="CCCCCC"/>
                </a:solidFill>
              </a:rPr>
              <a:t> </a:t>
            </a:r>
            <a:r>
              <a:rPr lang="cs-CZ" b="1" dirty="0" err="1">
                <a:solidFill>
                  <a:srgbClr val="CCCCCC"/>
                </a:solidFill>
              </a:rPr>
              <a:t>Nuova</a:t>
            </a:r>
            <a:r>
              <a:rPr lang="cs-CZ" dirty="0">
                <a:solidFill>
                  <a:srgbClr val="CCCCCC"/>
                </a:solidFill>
              </a:rPr>
              <a:t>  (česky: Nová síla) je italské politické hnutí, které vychází z neofašismu. Hnutí vzniklo 29. září 1997. FN má silné kořeny v katolickém tradicionalismu.</a:t>
            </a:r>
          </a:p>
          <a:p>
            <a:pPr marL="0" lvl="0" indent="-216000" algn="ctr">
              <a:buNone/>
            </a:pPr>
            <a:endParaRPr lang="cs-CZ" dirty="0">
              <a:solidFill>
                <a:srgbClr val="CCCCCC"/>
              </a:solidFill>
            </a:endParaRPr>
          </a:p>
          <a:p>
            <a:pPr marL="0" lvl="0" indent="-216000" algn="ctr">
              <a:buNone/>
            </a:pPr>
            <a:endParaRPr lang="cs-CZ" dirty="0">
              <a:solidFill>
                <a:srgbClr val="CCCCCC"/>
              </a:solidFill>
            </a:endParaRPr>
          </a:p>
          <a:p>
            <a:pPr marL="0" lvl="0" indent="-216000" algn="ctr">
              <a:buNone/>
            </a:pPr>
            <a:endParaRPr lang="cs-CZ" dirty="0">
              <a:solidFill>
                <a:srgbClr val="CCCCCC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cs-CZ" sz="3600"/>
              <a:t>Zajímavost o fašismu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1963080"/>
            <a:ext cx="8772840" cy="5170646"/>
          </a:xfrm>
        </p:spPr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r>
              <a:rPr lang="cs-CZ" dirty="0">
                <a:latin typeface="Bookman Old Style" pitchFamily="18"/>
              </a:rPr>
              <a:t>V Rusku je nespočet forem </a:t>
            </a:r>
            <a:r>
              <a:rPr lang="cs-CZ" dirty="0" err="1" smtClean="0">
                <a:latin typeface="Bookman Old Style" pitchFamily="18"/>
              </a:rPr>
              <a:t>fašismu,včetně</a:t>
            </a:r>
            <a:r>
              <a:rPr lang="cs-CZ" dirty="0" smtClean="0">
                <a:latin typeface="Bookman Old Style" pitchFamily="18"/>
              </a:rPr>
              <a:t> </a:t>
            </a:r>
            <a:r>
              <a:rPr lang="cs-CZ" dirty="0">
                <a:latin typeface="Bookman Old Style" pitchFamily="18"/>
              </a:rPr>
              <a:t>pravoslavného. Za jedny z představitelů ruského fašismu jsou považováni Alexandr </a:t>
            </a:r>
            <a:r>
              <a:rPr lang="cs-CZ" dirty="0" err="1">
                <a:latin typeface="Bookman Old Style" pitchFamily="18"/>
              </a:rPr>
              <a:t>Dugin</a:t>
            </a:r>
            <a:r>
              <a:rPr lang="cs-CZ" dirty="0">
                <a:latin typeface="Bookman Old Style" pitchFamily="18"/>
              </a:rPr>
              <a:t> nebo Vladimir </a:t>
            </a:r>
            <a:r>
              <a:rPr lang="cs-CZ" dirty="0" err="1">
                <a:latin typeface="Bookman Old Style" pitchFamily="18"/>
              </a:rPr>
              <a:t>Žirinovskij,kteří</a:t>
            </a:r>
            <a:r>
              <a:rPr lang="cs-CZ" dirty="0">
                <a:latin typeface="Bookman Old Style" pitchFamily="18"/>
              </a:rPr>
              <a:t> zastávali i vysoké politické funkce.</a:t>
            </a:r>
          </a:p>
          <a:p>
            <a:pPr lvl="0">
              <a:buNone/>
            </a:pPr>
            <a:r>
              <a:rPr lang="cs-CZ" dirty="0">
                <a:latin typeface="Bookman Old Style" pitchFamily="18"/>
              </a:rPr>
              <a:t>Podle ruské nevládní organizace Sova jen v letech </a:t>
            </a:r>
            <a:r>
              <a:rPr lang="cs-CZ" dirty="0" smtClean="0">
                <a:latin typeface="Bookman Old Style" pitchFamily="18"/>
              </a:rPr>
              <a:t>2004 -</a:t>
            </a:r>
            <a:r>
              <a:rPr lang="cs-CZ" dirty="0">
                <a:latin typeface="Bookman Old Style" pitchFamily="18"/>
              </a:rPr>
              <a:t>2012 došlo oficiálně v Rusku k 549 rasově motivovaným vraždám a skoro 3500 vážným zraněním </a:t>
            </a:r>
            <a:r>
              <a:rPr lang="cs-CZ" dirty="0" err="1" smtClean="0">
                <a:latin typeface="Bookman Old Style" pitchFamily="18"/>
              </a:rPr>
              <a:t>neruskýchobyvatel</a:t>
            </a:r>
            <a:r>
              <a:rPr lang="cs-CZ" dirty="0">
                <a:latin typeface="Bookman Old Style" pitchFamily="18"/>
              </a:rPr>
              <a:t>.</a:t>
            </a:r>
          </a:p>
          <a:p>
            <a:pPr lvl="0">
              <a:buNone/>
            </a:pPr>
            <a:r>
              <a:rPr lang="cs-CZ" dirty="0">
                <a:latin typeface="Bookman Old Style" pitchFamily="18"/>
              </a:rPr>
              <a:t> V roce 2013 bylo v Rusku jen při oficiálně registrovaných xenofobních, rasistických a ideologicky motivovaných útocích zavražděno </a:t>
            </a:r>
            <a:r>
              <a:rPr lang="cs-CZ" dirty="0" smtClean="0">
                <a:latin typeface="Bookman Old Style" pitchFamily="18"/>
              </a:rPr>
              <a:t>minimálně </a:t>
            </a:r>
            <a:r>
              <a:rPr lang="cs-CZ" dirty="0">
                <a:latin typeface="Bookman Old Style" pitchFamily="18"/>
              </a:rPr>
              <a:t>20 lidí, nejméně 173 lidí při nich utrpělo zranění.</a:t>
            </a:r>
            <a:r>
              <a:rPr lang="x-none">
                <a:latin typeface="Bookman Old Style" pitchFamily="18"/>
              </a:rPr>
              <a:t>﻿</a:t>
            </a:r>
          </a:p>
          <a:p>
            <a:pPr lvl="0">
              <a:buNone/>
            </a:pPr>
            <a:endParaRPr lang="cs-CZ" dirty="0"/>
          </a:p>
          <a:p>
            <a:pPr lvl="0">
              <a:buNone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08000" y="1470600"/>
            <a:ext cx="3269880" cy="4937400"/>
          </a:xfrm>
        </p:spPr>
      </p:pic>
      <p:sp>
        <p:nvSpPr>
          <p:cNvPr id="3" name="Nadpis 2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 sz="3600"/>
              <a:t>Symbol fašismu: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cs-CZ" sz="3600">
                <a:latin typeface="Bookman Old Style" pitchFamily="18"/>
              </a:rPr>
              <a:t>Vznik komunismu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cs-CZ" dirty="0">
                <a:latin typeface="Bookman Old Style" pitchFamily="18"/>
              </a:rPr>
              <a:t>Komunistické ideje mají předchůdce již v antice a raném novověku. Jako významná politická síla se vynořily v první polovině 19. století a v rámci politické levice vznikla řada směrů </a:t>
            </a:r>
            <a:r>
              <a:rPr lang="cs-CZ" dirty="0" smtClean="0">
                <a:latin typeface="Bookman Old Style" pitchFamily="18"/>
              </a:rPr>
              <a:t>komunismu, </a:t>
            </a:r>
            <a:r>
              <a:rPr lang="cs-CZ" dirty="0">
                <a:latin typeface="Bookman Old Style" pitchFamily="18"/>
              </a:rPr>
              <a:t>lišících se jak pojetím budoucí rovnostářské společnosti, tak i navrhovanými prostředky k jejímu dosažení.</a:t>
            </a:r>
          </a:p>
          <a:p>
            <a:pPr lvl="0"/>
            <a:endParaRPr lang="cs-CZ" dirty="0">
              <a:latin typeface="Bookman Old Style" pitchFamily="18"/>
            </a:endParaRPr>
          </a:p>
          <a:p>
            <a:pPr lvl="0"/>
            <a:r>
              <a:rPr lang="cs-CZ" dirty="0">
                <a:latin typeface="Bookman Old Style" pitchFamily="18"/>
              </a:rPr>
              <a:t>První revolucí ovlivněnou komunistickými myšlenkami bylo povstání pařížských komunardů roku 1871, které se však udrželo jen krátce.</a:t>
            </a:r>
          </a:p>
          <a:p>
            <a:pPr lvl="0"/>
            <a:endParaRPr lang="cs-CZ" dirty="0">
              <a:latin typeface="Bookman Old Style" pitchFamily="18"/>
            </a:endParaRPr>
          </a:p>
          <a:p>
            <a:pPr lvl="0"/>
            <a:r>
              <a:rPr lang="cs-CZ" dirty="0">
                <a:latin typeface="Bookman Old Style" pitchFamily="18"/>
              </a:rPr>
              <a:t>Trvaleji získali komunisté moc poprvé v Rusku roku 1917, a sice říjnovou revolucí pod vedením V. I. Lenina. 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cs-CZ" sz="3600">
                <a:latin typeface="Bookman Old Style" pitchFamily="18"/>
              </a:rPr>
              <a:t>Vladimir Iljič Lenin</a:t>
            </a:r>
            <a:br>
              <a:rPr lang="cs-CZ" sz="3600">
                <a:latin typeface="Bookman Old Style" pitchFamily="18"/>
              </a:rPr>
            </a:br>
            <a:r>
              <a:rPr lang="cs-CZ" sz="2200" b="0">
                <a:solidFill>
                  <a:srgbClr val="EEEEEE"/>
                </a:solidFill>
                <a:latin typeface="Bookman Old Style" pitchFamily="18"/>
              </a:rPr>
              <a:t> (10. / 22. dubna 1870  – 21. ledna 1924)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cs-CZ" dirty="0"/>
              <a:t>Byl komunistický politik a revolucionář, vůdce bolševické strany, první předseda vlády Sovětského Ruska (</a:t>
            </a:r>
            <a:r>
              <a:rPr lang="cs-CZ" dirty="0" smtClean="0"/>
              <a:t>1917 – 1922</a:t>
            </a:r>
            <a:r>
              <a:rPr lang="cs-CZ" dirty="0"/>
              <a:t>) a posléze Sovětského svazu (</a:t>
            </a:r>
            <a:r>
              <a:rPr lang="cs-CZ" dirty="0" smtClean="0"/>
              <a:t>1922 - 1924</a:t>
            </a:r>
            <a:r>
              <a:rPr lang="cs-CZ" dirty="0"/>
              <a:t>).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Byl teoretikem leninismu, který definoval jako adaptaci marxismu v období imperialismu.</a:t>
            </a:r>
          </a:p>
          <a:p>
            <a:pPr lvl="0"/>
            <a:endParaRPr lang="cs-CZ" dirty="0"/>
          </a:p>
          <a:p>
            <a:pPr lvl="0"/>
            <a:r>
              <a:rPr lang="cs-CZ" dirty="0"/>
              <a:t>Stál v čele Velké říjnové socialistické revoluce roku 1917 v Rusku, poté byl do roku 1924 de facto nejvyšším představitelem Sovětského svazu, za jehož zakladatele je všeobecně označován.</a:t>
            </a:r>
          </a:p>
          <a:p>
            <a:pPr lvl="0"/>
            <a:r>
              <a:rPr lang="cs-CZ" dirty="0"/>
              <a:t>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 b="0">
                <a:solidFill>
                  <a:srgbClr val="EEEEEE"/>
                </a:solidFill>
              </a:rPr>
              <a:t>Leninova poslední fotografie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112000" y="720000"/>
            <a:ext cx="4152600" cy="60955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/>
              <a:t>Lenin roku 1920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248000" y="282240"/>
            <a:ext cx="5099040" cy="65372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učasná situ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>
          <a:xfrm>
            <a:off x="740879" y="636501"/>
            <a:ext cx="8608320" cy="553998"/>
          </a:xfrm>
        </p:spPr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marL="216000" lvl="0" indent="-360000" algn="ctr">
              <a:buNone/>
            </a:pPr>
            <a:r>
              <a:rPr lang="cs-CZ" sz="3600" dirty="0">
                <a:latin typeface="Bookman Old Style" pitchFamily="18"/>
              </a:rPr>
              <a:t>Několik pojmů na začátek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20000" y="1488960"/>
            <a:ext cx="8477280" cy="5741279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r>
              <a:rPr lang="cs-CZ" b="1" u="sng" dirty="0">
                <a:latin typeface="Bookman Old Style" pitchFamily="18"/>
              </a:rPr>
              <a:t>Fašismus</a:t>
            </a:r>
            <a:r>
              <a:rPr lang="cs-CZ" dirty="0">
                <a:latin typeface="Bookman Old Style" pitchFamily="18"/>
              </a:rPr>
              <a:t> – politická ideologie vzniklá po první světové válce.</a:t>
            </a:r>
          </a:p>
          <a:p>
            <a:pPr lvl="0">
              <a:buNone/>
            </a:pPr>
            <a:r>
              <a:rPr lang="cs-CZ" b="1" u="sng" dirty="0">
                <a:latin typeface="Bookman Old Style" pitchFamily="18"/>
              </a:rPr>
              <a:t>Komunismus</a:t>
            </a:r>
            <a:r>
              <a:rPr lang="cs-CZ" dirty="0">
                <a:latin typeface="Bookman Old Style" pitchFamily="18"/>
              </a:rPr>
              <a:t> – komunistické ideje mají předchůdce již v antice a raném novověku. Jedná se též o politickou ideologii, jejíž hlavní myšlenka je společné vlastnictví a odmítnutí třídních rozdílů lidí.</a:t>
            </a:r>
          </a:p>
          <a:p>
            <a:pPr lvl="0">
              <a:buNone/>
            </a:pPr>
            <a:r>
              <a:rPr lang="cs-CZ" b="1" u="sng" dirty="0">
                <a:latin typeface="Bookman Old Style" pitchFamily="18"/>
              </a:rPr>
              <a:t>Nacionální socialismus</a:t>
            </a:r>
            <a:r>
              <a:rPr lang="cs-CZ" dirty="0">
                <a:latin typeface="Bookman Old Style" pitchFamily="18"/>
              </a:rPr>
              <a:t> – (krátce jen nacismus) je krajně pravicová totalitní ideologie uplatňovaná diktaturou v Německu v letech 1933 – 1945.</a:t>
            </a:r>
          </a:p>
          <a:p>
            <a:pPr lvl="0">
              <a:buNone/>
            </a:pPr>
            <a:r>
              <a:rPr lang="cs-CZ" b="1" u="sng" dirty="0">
                <a:latin typeface="Bookman Old Style" pitchFamily="18"/>
              </a:rPr>
              <a:t>Krajní pravice</a:t>
            </a:r>
            <a:r>
              <a:rPr lang="cs-CZ" dirty="0">
                <a:latin typeface="Bookman Old Style" pitchFamily="18"/>
              </a:rPr>
              <a:t> – politický pojem, který se používá k </a:t>
            </a:r>
            <a:r>
              <a:rPr lang="cs-CZ" dirty="0" smtClean="0">
                <a:latin typeface="Bookman Old Style" pitchFamily="18"/>
              </a:rPr>
              <a:t>souhrnnému </a:t>
            </a:r>
            <a:r>
              <a:rPr lang="cs-CZ" dirty="0">
                <a:latin typeface="Bookman Old Style" pitchFamily="18"/>
              </a:rPr>
              <a:t>označení ideologií se znaky centralismu,  autoritářství, nacionalismu, etnocentrismu až rasismu a xenofobie.</a:t>
            </a:r>
          </a:p>
          <a:p>
            <a:pPr lvl="0">
              <a:buNone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cs-CZ" sz="3600" dirty="0">
                <a:latin typeface="Bookman Old Style" pitchFamily="18"/>
              </a:rPr>
              <a:t>Komunismus a současnost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740879" y="1963080"/>
            <a:ext cx="8772840" cy="3693319"/>
          </a:xfrm>
        </p:spPr>
        <p:txBody>
          <a:bodyPr>
            <a:spAutoFit/>
          </a:bodyPr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cs-CZ" dirty="0">
                <a:latin typeface="Bookman Old Style" pitchFamily="18"/>
              </a:rPr>
              <a:t>Po druhé světové válce se komunismus prosadil i v mnoha jiných </a:t>
            </a:r>
            <a:r>
              <a:rPr lang="cs-CZ" dirty="0" smtClean="0">
                <a:latin typeface="Bookman Old Style" pitchFamily="18"/>
              </a:rPr>
              <a:t>zemích, včetně </a:t>
            </a:r>
            <a:r>
              <a:rPr lang="cs-CZ" dirty="0">
                <a:latin typeface="Bookman Old Style" pitchFamily="18"/>
              </a:rPr>
              <a:t>Československa, kde komunisté vládli od února 1948 do konce roku 1989.</a:t>
            </a:r>
          </a:p>
          <a:p>
            <a:pPr lvl="0">
              <a:buNone/>
            </a:pPr>
            <a:endParaRPr lang="cs-CZ" dirty="0">
              <a:latin typeface="Bookman Old Style" pitchFamily="18"/>
            </a:endParaRPr>
          </a:p>
          <a:p>
            <a:pPr lvl="0"/>
            <a:r>
              <a:rPr lang="cs-CZ" dirty="0" smtClean="0">
                <a:latin typeface="Bookman Old Style" pitchFamily="18"/>
              </a:rPr>
              <a:t>Většina </a:t>
            </a:r>
            <a:r>
              <a:rPr lang="cs-CZ" dirty="0">
                <a:latin typeface="Bookman Old Style" pitchFamily="18"/>
              </a:rPr>
              <a:t>komunistických režimů se zhroutila v revolucích roku 1989 nebo brzy po něm, dodnes však existují v Číně a několika dalších zemích.</a:t>
            </a:r>
          </a:p>
          <a:p>
            <a:pPr lvl="0">
              <a:buNone/>
            </a:pPr>
            <a:endParaRPr lang="cs-CZ" dirty="0">
              <a:latin typeface="Bookman Old Style" pitchFamily="18"/>
            </a:endParaRPr>
          </a:p>
          <a:p>
            <a:pPr lvl="0"/>
            <a:r>
              <a:rPr lang="cs-CZ" dirty="0">
                <a:latin typeface="Bookman Old Style" pitchFamily="18"/>
              </a:rPr>
              <a:t>Česká republika považuje komunistický režim a jeho propagaci za protiprávní.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>
              <a:buNone/>
            </a:pPr>
            <a:r>
              <a:rPr lang="cs-CZ" sz="3600">
                <a:latin typeface="Bookman Old Style" pitchFamily="18"/>
              </a:rPr>
              <a:t>Symbol komunismu: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05480" y="1737719"/>
            <a:ext cx="6348600" cy="474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cs-CZ" sz="3600"/>
              <a:t>Zdroje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cs-CZ">
                <a:hlinkClick r:id="rId3"/>
              </a:rPr>
              <a:t>https://cs.wikipedia.org/wiki/Komunismus#Postkomunismus</a:t>
            </a:r>
          </a:p>
          <a:p>
            <a:pPr lvl="0"/>
            <a:endParaRPr lang="cs-CZ"/>
          </a:p>
          <a:p>
            <a:pPr lvl="0"/>
            <a:r>
              <a:rPr lang="cs-CZ">
                <a:hlinkClick r:id="rId4"/>
              </a:rPr>
              <a:t>https://cs.wikipedia.org/wiki/Fa%C5%A1ismus</a:t>
            </a:r>
          </a:p>
          <a:p>
            <a:pPr lvl="0"/>
            <a:endParaRPr lang="cs-CZ"/>
          </a:p>
          <a:p>
            <a:pPr lvl="0"/>
            <a:r>
              <a:rPr lang="cs-CZ">
                <a:hlinkClick r:id="rId5"/>
              </a:rPr>
              <a:t>https://cs.wikipedia.org/wiki/Benito_Mussolini</a:t>
            </a:r>
          </a:p>
          <a:p>
            <a:pPr lvl="0"/>
            <a:endParaRPr lang="cs-CZ"/>
          </a:p>
          <a:p>
            <a:pPr lvl="0"/>
            <a:r>
              <a:rPr lang="cs-CZ">
                <a:hlinkClick r:id="rId6"/>
              </a:rPr>
              <a:t>https://cs.wikipedia.org/wiki/Vladimir_Ilji%C4%8D_Lenin</a:t>
            </a:r>
          </a:p>
          <a:p>
            <a:pPr lvl="0"/>
            <a:endParaRPr lang="cs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louhodobý cí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>
          <a:xfrm>
            <a:off x="810719" y="576000"/>
            <a:ext cx="8477280" cy="633600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r>
              <a:rPr lang="cs-CZ" b="1" u="sng" dirty="0">
                <a:latin typeface="Bookman Old Style" pitchFamily="18"/>
              </a:rPr>
              <a:t>Xenofobie</a:t>
            </a:r>
            <a:r>
              <a:rPr lang="cs-CZ" dirty="0">
                <a:latin typeface="Bookman Old Style" pitchFamily="18"/>
              </a:rPr>
              <a:t> – projev chování, který spočívá v odporu a nenávisti vůči všemu cizímu.</a:t>
            </a:r>
          </a:p>
          <a:p>
            <a:pPr lvl="0">
              <a:buNone/>
            </a:pPr>
            <a:r>
              <a:rPr lang="cs-CZ" b="1" u="sng" dirty="0">
                <a:latin typeface="Bookman Old Style" pitchFamily="18"/>
              </a:rPr>
              <a:t>Rasismus</a:t>
            </a:r>
            <a:r>
              <a:rPr lang="cs-CZ" dirty="0">
                <a:latin typeface="Bookman Old Style" pitchFamily="18"/>
              </a:rPr>
              <a:t> – nenávist vůči lidem jiného vyznání nebo náboženství.</a:t>
            </a:r>
          </a:p>
          <a:p>
            <a:pPr lvl="0">
              <a:buNone/>
            </a:pPr>
            <a:r>
              <a:rPr lang="cs-CZ" b="1" u="sng" dirty="0">
                <a:latin typeface="Bookman Old Style" pitchFamily="18"/>
              </a:rPr>
              <a:t>Etnocentrismus</a:t>
            </a:r>
            <a:r>
              <a:rPr lang="cs-CZ" dirty="0">
                <a:latin typeface="Bookman Old Style" pitchFamily="18"/>
              </a:rPr>
              <a:t> – názor, že kultura vlastní skupiny je nadřazena kultuře jiných skupin.</a:t>
            </a:r>
          </a:p>
          <a:p>
            <a:pPr lvl="0">
              <a:buNone/>
            </a:pPr>
            <a:r>
              <a:rPr lang="cs-CZ" b="1" u="sng" dirty="0">
                <a:latin typeface="Bookman Old Style" pitchFamily="18"/>
              </a:rPr>
              <a:t>Centralismus</a:t>
            </a:r>
            <a:r>
              <a:rPr lang="cs-CZ" dirty="0">
                <a:latin typeface="Bookman Old Style" pitchFamily="18"/>
              </a:rPr>
              <a:t> – vyhrocený </a:t>
            </a:r>
            <a:r>
              <a:rPr lang="cs-CZ" dirty="0" smtClean="0">
                <a:latin typeface="Bookman Old Style" pitchFamily="18"/>
              </a:rPr>
              <a:t>nacionalismus, </a:t>
            </a:r>
            <a:r>
              <a:rPr lang="cs-CZ" dirty="0">
                <a:latin typeface="Bookman Old Style" pitchFamily="18"/>
              </a:rPr>
              <a:t>víra </a:t>
            </a:r>
            <a:r>
              <a:rPr lang="cs-CZ" dirty="0" smtClean="0">
                <a:latin typeface="Bookman Old Style" pitchFamily="18"/>
              </a:rPr>
              <a:t>v nadřazenost </a:t>
            </a:r>
            <a:r>
              <a:rPr lang="cs-CZ" dirty="0">
                <a:latin typeface="Bookman Old Style" pitchFamily="18"/>
              </a:rPr>
              <a:t>jednoho národa a nenávist vůči národům ostatním.</a:t>
            </a:r>
          </a:p>
          <a:p>
            <a:pPr lvl="0">
              <a:buNone/>
            </a:pPr>
            <a:r>
              <a:rPr lang="cs-CZ" b="1" u="sng" dirty="0">
                <a:latin typeface="Bookman Old Style" pitchFamily="18"/>
              </a:rPr>
              <a:t>Autoritářství</a:t>
            </a:r>
            <a:r>
              <a:rPr lang="cs-CZ" dirty="0">
                <a:latin typeface="Bookman Old Style" pitchFamily="18"/>
              </a:rPr>
              <a:t> – forma vlády charakterizovaná silnou centrální silou a omezením práv zasahovat do politiky.</a:t>
            </a:r>
          </a:p>
          <a:p>
            <a:pPr lvl="0">
              <a:buNone/>
            </a:pPr>
            <a:r>
              <a:rPr lang="cs-CZ" b="1" u="sng" dirty="0">
                <a:latin typeface="Bookman Old Style" pitchFamily="18"/>
              </a:rPr>
              <a:t>Levice</a:t>
            </a:r>
            <a:r>
              <a:rPr lang="cs-CZ" b="1" dirty="0">
                <a:latin typeface="Bookman Old Style" pitchFamily="18"/>
              </a:rPr>
              <a:t> </a:t>
            </a:r>
            <a:r>
              <a:rPr lang="cs-CZ" dirty="0">
                <a:latin typeface="Bookman Old Style" pitchFamily="18"/>
              </a:rPr>
              <a:t>-  </a:t>
            </a:r>
            <a:r>
              <a:rPr lang="cs-CZ" dirty="0" smtClean="0">
                <a:latin typeface="Bookman Old Style" pitchFamily="18"/>
              </a:rPr>
              <a:t>obvykle </a:t>
            </a:r>
            <a:r>
              <a:rPr lang="cs-CZ" dirty="0">
                <a:latin typeface="Bookman Old Style" pitchFamily="18"/>
              </a:rPr>
              <a:t>je levice </a:t>
            </a:r>
            <a:r>
              <a:rPr lang="cs-CZ" dirty="0" smtClean="0">
                <a:latin typeface="Bookman Old Style" pitchFamily="18"/>
              </a:rPr>
              <a:t>používána </a:t>
            </a:r>
            <a:r>
              <a:rPr lang="cs-CZ" dirty="0">
                <a:latin typeface="Bookman Old Style" pitchFamily="18"/>
              </a:rPr>
              <a:t>pro popis skupin podporujících změnu tradičního  sociálního pořádku s cílem </a:t>
            </a:r>
            <a:r>
              <a:rPr lang="cs-CZ" dirty="0" err="1" smtClean="0">
                <a:latin typeface="Bookman Old Style" pitchFamily="18"/>
              </a:rPr>
              <a:t>rovnostářštějšího</a:t>
            </a:r>
            <a:r>
              <a:rPr lang="cs-CZ" dirty="0" smtClean="0">
                <a:latin typeface="Bookman Old Style" pitchFamily="18"/>
              </a:rPr>
              <a:t> </a:t>
            </a:r>
            <a:r>
              <a:rPr lang="cs-CZ" dirty="0">
                <a:latin typeface="Bookman Old Style" pitchFamily="18"/>
              </a:rPr>
              <a:t>přerozdělování bohatství a </a:t>
            </a:r>
            <a:r>
              <a:rPr lang="cs-CZ" dirty="0" smtClean="0">
                <a:latin typeface="Bookman Old Style" pitchFamily="18"/>
              </a:rPr>
              <a:t>privilegií</a:t>
            </a:r>
            <a:r>
              <a:rPr lang="cs-CZ" dirty="0">
                <a:latin typeface="Bookman Old Style" pitchFamily="18"/>
              </a:rPr>
              <a:t>.</a:t>
            </a:r>
          </a:p>
          <a:p>
            <a:pPr lvl="0">
              <a:buNone/>
            </a:pPr>
            <a:endParaRPr lang="cs-CZ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tenciální alternativ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marL="216000" lvl="0" indent="-360000" algn="ctr">
              <a:buNone/>
            </a:pPr>
            <a:r>
              <a:rPr lang="cs-CZ" sz="3600">
                <a:latin typeface="Bookman Old Style" pitchFamily="18"/>
              </a:rPr>
              <a:t>Vznik fašismu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1007999" y="1180440"/>
            <a:ext cx="8477280" cy="558756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>
              <a:buNone/>
            </a:pPr>
            <a:r>
              <a:rPr lang="cs-CZ" dirty="0">
                <a:latin typeface="Bookman Old Style" pitchFamily="18"/>
              </a:rPr>
              <a:t>V užším a původním smyslu slova italský </a:t>
            </a:r>
            <a:r>
              <a:rPr lang="cs-CZ" dirty="0" smtClean="0">
                <a:latin typeface="Bookman Old Style" pitchFamily="18"/>
              </a:rPr>
              <a:t>fašismus, </a:t>
            </a:r>
            <a:r>
              <a:rPr lang="cs-CZ" dirty="0">
                <a:latin typeface="Bookman Old Style" pitchFamily="18"/>
              </a:rPr>
              <a:t>tedy politické hnutí vzniklé v Itálii díky Benitu Mussolinimu.</a:t>
            </a:r>
          </a:p>
          <a:p>
            <a:pPr lvl="0">
              <a:buNone/>
            </a:pPr>
            <a:r>
              <a:rPr lang="cs-CZ" dirty="0">
                <a:latin typeface="Bookman Old Style" pitchFamily="18"/>
              </a:rPr>
              <a:t>Fašismus vznikl po první světové válce a ovládl Itálii v letech </a:t>
            </a:r>
            <a:r>
              <a:rPr lang="cs-CZ" dirty="0" smtClean="0">
                <a:latin typeface="Bookman Old Style" pitchFamily="18"/>
              </a:rPr>
              <a:t>1922 - 1943.</a:t>
            </a:r>
            <a:endParaRPr lang="cs-CZ" sz="3600" dirty="0"/>
          </a:p>
          <a:p>
            <a:pPr lvl="0">
              <a:buNone/>
            </a:pPr>
            <a:r>
              <a:rPr lang="cs-CZ" dirty="0">
                <a:latin typeface="Bookman Old Style" pitchFamily="18"/>
              </a:rPr>
              <a:t>Již ve 20. letech 20. století se však označení rozšířilo na příbuzná politická hnutí, strany a státní režimy v jiných zemích a stalo se tak označením typu politické ideologie.</a:t>
            </a:r>
          </a:p>
          <a:p>
            <a:pPr lvl="0">
              <a:buNone/>
            </a:pPr>
            <a:r>
              <a:rPr lang="cs-CZ" dirty="0" smtClean="0">
                <a:latin typeface="Bookman Old Style" pitchFamily="18"/>
              </a:rPr>
              <a:t>Typické </a:t>
            </a:r>
            <a:r>
              <a:rPr lang="cs-CZ" dirty="0">
                <a:latin typeface="Bookman Old Style" pitchFamily="18"/>
              </a:rPr>
              <a:t>rysy fašistických </a:t>
            </a:r>
            <a:r>
              <a:rPr lang="cs-CZ" dirty="0" smtClean="0">
                <a:latin typeface="Bookman Old Style" pitchFamily="18"/>
              </a:rPr>
              <a:t>ideologií: rovnostářský </a:t>
            </a:r>
            <a:r>
              <a:rPr lang="cs-CZ" dirty="0">
                <a:latin typeface="Bookman Old Style" pitchFamily="18"/>
              </a:rPr>
              <a:t>kolektivismus, autoritativní a vůdcovský princip, vypjatý nacionalismus, militarismus, kult modernity, mládí a síly jakož i silná ekonomická role státu chápaného korporativisticky, v němž soukromé vlastnictví musí sloužit kolektivnímu prospěchu.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"/>
            </a:lvl1pPr>
            <a:lvl2pPr lvl="1">
              <a:buClr>
                <a:srgbClr val="000000"/>
              </a:buClr>
              <a:buSzPct val="45000"/>
              <a:buFont typeface="StarSymbol"/>
              <a:buChar char=""/>
            </a:lvl2pPr>
            <a:lvl3pPr lvl="2">
              <a:buClr>
                <a:srgbClr val="000000"/>
              </a:buClr>
              <a:buSzPct val="45000"/>
              <a:buFont typeface="StarSymbol"/>
              <a:buChar char=""/>
            </a:lvl3pPr>
            <a:lvl4pPr lvl="3">
              <a:buClr>
                <a:srgbClr val="000000"/>
              </a:buClr>
              <a:buSzPct val="45000"/>
              <a:buFont typeface="StarSymbol"/>
              <a:buChar char=""/>
            </a:lvl4pPr>
            <a:lvl5pPr lvl="4">
              <a:buClr>
                <a:srgbClr val="000000"/>
              </a:buClr>
              <a:buSzPct val="45000"/>
              <a:buFont typeface="StarSymbol"/>
              <a:buChar char=""/>
            </a:lvl5pPr>
            <a:lvl6pPr lvl="5">
              <a:buClr>
                <a:srgbClr val="000000"/>
              </a:buClr>
              <a:buSzPct val="45000"/>
              <a:buFont typeface="StarSymbol"/>
              <a:buChar char=""/>
            </a:lvl6pPr>
            <a:lvl7pPr lvl="6">
              <a:buClr>
                <a:srgbClr val="000000"/>
              </a:buClr>
              <a:buSzPct val="45000"/>
              <a:buFont typeface="StarSymbol"/>
              <a:buChar char=""/>
            </a:lvl7pPr>
            <a:lvl8pPr lvl="7">
              <a:buClr>
                <a:srgbClr val="000000"/>
              </a:buClr>
              <a:buSzPct val="45000"/>
              <a:buFont typeface="StarSymbol"/>
              <a:buChar char=""/>
            </a:lvl8pPr>
            <a:lvl9pPr lvl="8">
              <a:buClr>
                <a:srgbClr val="000000"/>
              </a:buClr>
              <a:buSzPct val="45000"/>
              <a:buFont typeface="StarSymbol"/>
              <a:buChar char=""/>
            </a:lvl9pPr>
          </a:lstStyle>
          <a:p>
            <a:pPr lvl="0" algn="ctr">
              <a:buNone/>
            </a:pPr>
            <a:r>
              <a:rPr lang="cs-CZ" sz="3600">
                <a:latin typeface="Bookman Old Style" pitchFamily="18"/>
              </a:rPr>
              <a:t>Benito Mussolini</a:t>
            </a:r>
            <a:br>
              <a:rPr lang="cs-CZ" sz="3600">
                <a:latin typeface="Bookman Old Style" pitchFamily="18"/>
              </a:rPr>
            </a:br>
            <a:r>
              <a:rPr lang="cs-CZ" sz="2000" b="0">
                <a:solidFill>
                  <a:srgbClr val="DDDDDD"/>
                </a:solidFill>
                <a:latin typeface="Bookman Old Style" pitchFamily="18"/>
              </a:rPr>
              <a:t>(29. července 1883  – 28. dubna 1945 )</a:t>
            </a:r>
          </a:p>
        </p:txBody>
      </p:sp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cs-CZ" sz="2200" dirty="0"/>
              <a:t>Byl italský premiér, politik a diktátor, spolutvůrce a </a:t>
            </a:r>
            <a:r>
              <a:rPr lang="cs-CZ" sz="2200" dirty="0" smtClean="0"/>
              <a:t>průkopník </a:t>
            </a:r>
            <a:r>
              <a:rPr lang="cs-CZ" sz="2200" dirty="0"/>
              <a:t>fašismu.</a:t>
            </a:r>
          </a:p>
          <a:p>
            <a:pPr lvl="0"/>
            <a:r>
              <a:rPr lang="cs-CZ" sz="2200" dirty="0"/>
              <a:t>V roce 1915 se Benito Mussolini oženil se svou milenkou Rachel </a:t>
            </a:r>
            <a:r>
              <a:rPr lang="cs-CZ" sz="2200" dirty="0" err="1"/>
              <a:t>Guidi</a:t>
            </a:r>
            <a:r>
              <a:rPr lang="cs-CZ" sz="2200" dirty="0"/>
              <a:t>, s níž žil od roku 1910 a měl s ní dceru Eddu.   Následně se jim v manželství narodili potomci: </a:t>
            </a:r>
            <a:r>
              <a:rPr lang="cs-CZ" sz="2200" dirty="0" err="1"/>
              <a:t>Vittorio</a:t>
            </a:r>
            <a:r>
              <a:rPr lang="cs-CZ" sz="2200" dirty="0"/>
              <a:t> , Bruno , Romano  a </a:t>
            </a:r>
            <a:r>
              <a:rPr lang="cs-CZ" sz="2200" dirty="0" smtClean="0"/>
              <a:t> Anna </a:t>
            </a:r>
            <a:r>
              <a:rPr lang="cs-CZ" sz="2200" dirty="0"/>
              <a:t>Marie.</a:t>
            </a:r>
          </a:p>
          <a:p>
            <a:pPr lvl="0"/>
            <a:r>
              <a:rPr lang="cs-CZ" sz="2200" dirty="0"/>
              <a:t>Když už bylo jasné, že nově vytvořená Italská republika nebude mít dlouhého trvání, uprchl do Milána</a:t>
            </a:r>
            <a:r>
              <a:rPr lang="cs-CZ" sz="2200" dirty="0" smtClean="0"/>
              <a:t>. V </a:t>
            </a:r>
            <a:r>
              <a:rPr lang="cs-CZ" sz="2200" dirty="0"/>
              <a:t>dubnu1945 opustil v doprovodu své milenky Clary </a:t>
            </a:r>
            <a:r>
              <a:rPr lang="cs-CZ" sz="2200" dirty="0" err="1"/>
              <a:t>Petacci</a:t>
            </a:r>
            <a:r>
              <a:rPr lang="cs-CZ" sz="2200" dirty="0"/>
              <a:t>  </a:t>
            </a:r>
            <a:r>
              <a:rPr lang="cs-CZ" sz="2200" dirty="0" err="1"/>
              <a:t>Miláno</a:t>
            </a:r>
            <a:r>
              <a:rPr lang="cs-CZ" sz="2200" dirty="0"/>
              <a:t> a  prchal do </a:t>
            </a:r>
            <a:r>
              <a:rPr lang="cs-CZ" sz="2200" dirty="0" err="1"/>
              <a:t>Coma</a:t>
            </a:r>
            <a:r>
              <a:rPr lang="cs-CZ" sz="2200" dirty="0"/>
              <a:t>. Odtud pokračoval směrem na Švýcarsko. Pak se rozhodl připojit se k německému oddílu protiletecké obrany a uprchnout pod jeho ochranou do Innsbrucku, ale oddíl byl zastaven 52. partyzánskou brigádou </a:t>
            </a:r>
            <a:r>
              <a:rPr lang="cs-CZ" sz="2200" dirty="0" err="1"/>
              <a:t>Luigi</a:t>
            </a:r>
            <a:r>
              <a:rPr lang="cs-CZ" sz="2200" dirty="0"/>
              <a:t> </a:t>
            </a:r>
            <a:r>
              <a:rPr lang="cs-CZ" sz="2200" dirty="0" err="1"/>
              <a:t>Clerici</a:t>
            </a:r>
            <a:r>
              <a:rPr lang="cs-CZ" sz="2200" dirty="0"/>
              <a:t> Garibaldi a všichni Italové dostali příkaz zůstat na místě, zatímco Němci jeli dál. Mussolini si tedy oblékl německou uniformu a pokračoval v cestě do </a:t>
            </a:r>
            <a:r>
              <a:rPr lang="cs-CZ" sz="2200" dirty="0" err="1"/>
              <a:t>Donga</a:t>
            </a:r>
            <a:r>
              <a:rPr lang="cs-CZ" sz="2200" dirty="0"/>
              <a:t>, kde byla německá auta prohlédnuta a Mussolini tak byl nakonec objeven a zatčen.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cs-CZ" dirty="0" smtClean="0"/>
              <a:t>Walter </a:t>
            </a:r>
            <a:r>
              <a:rPr lang="cs-CZ" dirty="0" err="1"/>
              <a:t>Audisio</a:t>
            </a:r>
            <a:r>
              <a:rPr lang="cs-CZ" dirty="0"/>
              <a:t>, antifašistický bojovník známý jako plukovník </a:t>
            </a:r>
            <a:r>
              <a:rPr lang="cs-CZ" dirty="0" err="1"/>
              <a:t>Valerio</a:t>
            </a:r>
            <a:r>
              <a:rPr lang="cs-CZ" dirty="0"/>
              <a:t>, dostal příkaz jej popravit. 28. dubna 1945 vtrhl </a:t>
            </a:r>
            <a:r>
              <a:rPr lang="cs-CZ" dirty="0" err="1"/>
              <a:t>Valerio</a:t>
            </a:r>
            <a:r>
              <a:rPr lang="cs-CZ" dirty="0"/>
              <a:t> do Mussoliniho ložnice v selském stavení u </a:t>
            </a:r>
            <a:r>
              <a:rPr lang="cs-CZ" dirty="0" err="1"/>
              <a:t>Bonzaniga</a:t>
            </a:r>
            <a:r>
              <a:rPr lang="cs-CZ" dirty="0"/>
              <a:t> a tvrdil, že chce Mussolinimu a jeho milence pomoci k útěku. Společně pak odjeli autem k vile </a:t>
            </a:r>
            <a:r>
              <a:rPr lang="cs-CZ" dirty="0" err="1"/>
              <a:t>Belmonte</a:t>
            </a:r>
            <a:r>
              <a:rPr lang="cs-CZ" dirty="0"/>
              <a:t>, kde s Clarou </a:t>
            </a:r>
            <a:r>
              <a:rPr lang="cs-CZ" dirty="0" err="1"/>
              <a:t>Petacci</a:t>
            </a:r>
            <a:r>
              <a:rPr lang="cs-CZ" dirty="0"/>
              <a:t> opustili auto a následně byli zastřeleni. Jejich mrtvá těla byla převezena do </a:t>
            </a:r>
            <a:r>
              <a:rPr lang="cs-CZ" dirty="0" err="1"/>
              <a:t>Azzony</a:t>
            </a:r>
            <a:r>
              <a:rPr lang="cs-CZ" dirty="0"/>
              <a:t> a 29. dubna pověšena hlavou dolů na nosnících rozbombardované čerpací stanice na </a:t>
            </a:r>
            <a:r>
              <a:rPr lang="cs-CZ" dirty="0" err="1"/>
              <a:t>Piazzale</a:t>
            </a:r>
            <a:r>
              <a:rPr lang="cs-CZ" dirty="0"/>
              <a:t> Loreto v Miláně. Zpráva o jeho smrti a naložení s jeho mrtvým tělem mělo vliv na rozhodnutí Adolfa Hitlera spáchat sebevraždu (30. dubna 1945).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381560" y="2736000"/>
            <a:ext cx="5050440" cy="39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odnadpis 2"/>
          <p:cNvSpPr txBox="1">
            <a:spLocks noGrp="1"/>
          </p:cNvSpPr>
          <p:nvPr>
            <p:ph type="subTitle" idx="4294967295"/>
          </p:nvPr>
        </p:nvSpPr>
        <p:spPr>
          <a:xfrm>
            <a:off x="740879" y="1577567"/>
            <a:ext cx="8608320" cy="1231106"/>
          </a:xfrm>
        </p:spPr>
        <p:txBody>
          <a:bodyPr anchor="ctr">
            <a:spAutoFit/>
          </a:bodyPr>
          <a:lstStyle>
            <a:defPPr lvl="0">
              <a:buClr>
                <a:srgbClr val="000000"/>
              </a:buClr>
              <a:buSzPct val="45000"/>
              <a:buFont typeface="StarSymbol"/>
              <a:buNone/>
            </a:defPPr>
            <a:lvl1pPr lvl="0">
              <a:buClr>
                <a:srgbClr val="000000"/>
              </a:buClr>
              <a:buSzPct val="45000"/>
              <a:buFont typeface="StarSymbol"/>
              <a:buChar char="●"/>
            </a:lvl1pPr>
            <a:lvl2pPr lvl="1">
              <a:buClr>
                <a:srgbClr val="000000"/>
              </a:buClr>
              <a:buSzPct val="45000"/>
              <a:buFont typeface="StarSymbol"/>
              <a:buChar char="●"/>
            </a:lvl2pPr>
            <a:lvl3pPr lvl="2">
              <a:buClr>
                <a:srgbClr val="000000"/>
              </a:buClr>
              <a:buSzPct val="45000"/>
              <a:buFont typeface="StarSymbol"/>
              <a:buChar char="●"/>
            </a:lvl3pPr>
            <a:lvl4pPr lvl="3">
              <a:buClr>
                <a:srgbClr val="000000"/>
              </a:buClr>
              <a:buSzPct val="45000"/>
              <a:buFont typeface="StarSymbol"/>
              <a:buChar char="●"/>
            </a:lvl4pPr>
            <a:lvl5pPr lvl="4">
              <a:buClr>
                <a:srgbClr val="000000"/>
              </a:buClr>
              <a:buSzPct val="45000"/>
              <a:buFont typeface="StarSymbol"/>
              <a:buChar char="●"/>
            </a:lvl5pPr>
            <a:lvl6pPr lvl="5">
              <a:buClr>
                <a:srgbClr val="000000"/>
              </a:buClr>
              <a:buSzPct val="45000"/>
              <a:buFont typeface="StarSymbol"/>
              <a:buChar char="●"/>
            </a:lvl6pPr>
            <a:lvl7pPr lvl="6">
              <a:buClr>
                <a:srgbClr val="000000"/>
              </a:buClr>
              <a:buSzPct val="45000"/>
              <a:buFont typeface="StarSymbol"/>
              <a:buChar char="●"/>
            </a:lvl7pPr>
            <a:lvl8pPr lvl="7">
              <a:buClr>
                <a:srgbClr val="000000"/>
              </a:buClr>
              <a:buSzPct val="45000"/>
              <a:buFont typeface="StarSymbol"/>
              <a:buChar char="●"/>
            </a:lvl8pPr>
            <a:lvl9pPr lvl="8">
              <a:buClr>
                <a:srgbClr val="000000"/>
              </a:buClr>
              <a:buSzPct val="45000"/>
              <a:buFont typeface="StarSymbol"/>
              <a:buChar char="●"/>
            </a:lvl9pPr>
          </a:lstStyle>
          <a:p>
            <a:pPr marL="0" lvl="0" indent="0">
              <a:buNone/>
            </a:pPr>
            <a:r>
              <a:rPr lang="cs-CZ" sz="4000" baseline="33000" dirty="0">
                <a:solidFill>
                  <a:srgbClr val="CCCCCC"/>
                </a:solidFill>
                <a:latin typeface="Bookman Old Style" pitchFamily="18"/>
              </a:rPr>
              <a:t>Mussolini (druhý zleva), jeho milenka Clara </a:t>
            </a:r>
            <a:r>
              <a:rPr lang="cs-CZ" sz="4000" baseline="33000" dirty="0" err="1">
                <a:solidFill>
                  <a:srgbClr val="CCCCCC"/>
                </a:solidFill>
                <a:latin typeface="Bookman Old Style" pitchFamily="18"/>
              </a:rPr>
              <a:t>Petacci</a:t>
            </a:r>
            <a:r>
              <a:rPr lang="cs-CZ" sz="4000" baseline="33000" dirty="0">
                <a:solidFill>
                  <a:srgbClr val="CCCCCC"/>
                </a:solidFill>
                <a:latin typeface="Bookman Old Style" pitchFamily="18"/>
              </a:rPr>
              <a:t> (uprostřed) a jiní fašisté lynčovaní na benzínce v Miláně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"/>
          <p:cNvPicPr>
            <a:picLocks noGrp="1" noChangeAspect="1"/>
          </p:cNvPicPr>
          <p:nvPr>
            <p:ph type="pic" idx="4294967295"/>
          </p:nvPr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40000" y="309240"/>
            <a:ext cx="4464000" cy="6026760"/>
          </a:xfrm>
        </p:spPr>
      </p:pic>
      <p:sp>
        <p:nvSpPr>
          <p:cNvPr id="3" name="Zástupný symbol pro text 2"/>
          <p:cNvSpPr txBox="1">
            <a:spLocks noGrp="1"/>
          </p:cNvSpPr>
          <p:nvPr>
            <p:ph type="body" idx="4294967295"/>
          </p:nvPr>
        </p:nvSpPr>
        <p:spPr>
          <a:xfrm>
            <a:off x="0" y="432000"/>
            <a:ext cx="9215999" cy="86400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cs-CZ" dirty="0" smtClean="0"/>
              <a:t>Mussolini </a:t>
            </a:r>
            <a:r>
              <a:rPr lang="cs-CZ" dirty="0"/>
              <a:t>během 1. světové války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 txBox="1">
            <a:spLocks noGrp="1"/>
          </p:cNvSpPr>
          <p:nvPr>
            <p:ph type="body" idx="4294967295"/>
          </p:nvPr>
        </p:nvSpPr>
        <p:spPr>
          <a:xfrm>
            <a:off x="0" y="648000"/>
            <a:ext cx="9204840" cy="2354760"/>
          </a:xfrm>
        </p:spPr>
        <p:txBody>
          <a:bodyPr/>
          <a:lstStyle>
            <a:def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None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defPPr>
            <a:lvl1pPr marL="432000" marR="0" lvl="0" indent="-324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1pPr>
            <a:lvl2pPr marL="864000" marR="0" lvl="1" indent="-288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8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2pPr>
            <a:lvl3pPr marL="1296000" marR="0" lvl="2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4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3pPr>
            <a:lvl4pPr marL="1728000" marR="0" lvl="3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75000"/>
              <a:buFont typeface="StarSymbol"/>
              <a:buChar char="–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4pPr>
            <a:lvl5pPr marL="2160000" marR="0" lvl="4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5pPr>
            <a:lvl6pPr marL="2592000" marR="0" lvl="5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6pPr>
            <a:lvl7pPr marL="3024000" marR="0" lvl="6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7pPr>
            <a:lvl8pPr marL="3456000" marR="0" lvl="7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8pPr>
            <a:lvl9pPr marL="3887999" marR="0" lvl="8" indent="-216000" algn="l"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 typeface="StarSymbol"/>
              <a:buChar char="●"/>
              <a:defRPr lang="cs-CZ" sz="2000" b="0" i="0" u="none" strike="noStrike">
                <a:ln>
                  <a:noFill/>
                </a:ln>
                <a:solidFill>
                  <a:srgbClr val="E6E6E6"/>
                </a:solidFill>
                <a:latin typeface="Thorndale" pitchFamily="18"/>
                <a:ea typeface="HG Mincho Light J" pitchFamily="2"/>
                <a:cs typeface="Arial Unicode MS" pitchFamily="2"/>
              </a:defRPr>
            </a:lvl9pPr>
          </a:lstStyle>
          <a:p>
            <a:pPr lvl="0"/>
            <a:r>
              <a:rPr lang="cs-CZ" dirty="0"/>
              <a:t>Benito </a:t>
            </a:r>
            <a:r>
              <a:rPr lang="cs-CZ" dirty="0" smtClean="0"/>
              <a:t>Mussolini </a:t>
            </a:r>
            <a:r>
              <a:rPr lang="cs-CZ" dirty="0"/>
              <a:t>za 2. světové války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533200" y="720000"/>
            <a:ext cx="3816000" cy="6176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s-strategy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ýchozí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yt-darkblu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../../../../../../Program%20Files%20(x86)/OpenOffice%204/share/template/cs/presnt/prs-strategy.otp</Template>
  <TotalTime>42</TotalTime>
  <Words>1303</Words>
  <Application>Microsoft Office PowerPoint</Application>
  <PresentationFormat>Předvádění na obrazovce (4:3)</PresentationFormat>
  <Paragraphs>85</Paragraphs>
  <Slides>22</Slides>
  <Notes>22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22</vt:i4>
      </vt:variant>
    </vt:vector>
  </HeadingPairs>
  <TitlesOfParts>
    <vt:vector size="25" baseType="lpstr">
      <vt:lpstr>prs-strategy</vt:lpstr>
      <vt:lpstr>Výchozí</vt:lpstr>
      <vt:lpstr>lyt-darkblue</vt:lpstr>
      <vt:lpstr>Fašismus a komunismus  </vt:lpstr>
      <vt:lpstr>Několik pojmů na začátek</vt:lpstr>
      <vt:lpstr>Prezentace aplikace PowerPoint</vt:lpstr>
      <vt:lpstr>Vznik fašismu</vt:lpstr>
      <vt:lpstr>Benito Mussolini (29. července 1883  – 28. dubna 1945 )</vt:lpstr>
      <vt:lpstr>Prezentace aplikace PowerPoint</vt:lpstr>
      <vt:lpstr>Prezentace aplikace PowerPoint</vt:lpstr>
      <vt:lpstr>Prezentace aplikace PowerPoint</vt:lpstr>
      <vt:lpstr>Prezentace aplikace PowerPoint</vt:lpstr>
      <vt:lpstr>Fašismus v Německu</vt:lpstr>
      <vt:lpstr>Vlajka Třetí říše, symbol nacistické ideologie</vt:lpstr>
      <vt:lpstr>Fašismus v současnosti</vt:lpstr>
      <vt:lpstr>Prezentace aplikace PowerPoint</vt:lpstr>
      <vt:lpstr>Zajímavost o fašismu</vt:lpstr>
      <vt:lpstr>Symbol fašismu:</vt:lpstr>
      <vt:lpstr>Vznik komunismu</vt:lpstr>
      <vt:lpstr>Vladimir Iljič Lenin  (10. / 22. dubna 1870  – 21. ledna 1924)</vt:lpstr>
      <vt:lpstr>Leninova poslední fotografie</vt:lpstr>
      <vt:lpstr>Lenin roku 1920</vt:lpstr>
      <vt:lpstr>Komunismus a současnost</vt:lpstr>
      <vt:lpstr>Symbol komunismu:</vt:lpstr>
      <vt:lpstr>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Doporučení strategie</dc:title>
  <dc:creator>Barbora  Svatoňová</dc:creator>
  <dc:description>Uvedení vývoje a alternativ, doporučení jedné nebo více strategií</dc:description>
  <cp:lastModifiedBy>Petra Hrůzová</cp:lastModifiedBy>
  <cp:revision>16</cp:revision>
  <dcterms:created xsi:type="dcterms:W3CDTF">2016-05-23T17:54:10Z</dcterms:created>
  <dcterms:modified xsi:type="dcterms:W3CDTF">2016-06-05T16:05:48Z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0">
    <vt:lpwstr/>
  </property>
  <property fmtid="{D5CDD505-2E9C-101B-9397-08002B2CF9AE}" pid="3" name="Info 1">
    <vt:lpwstr/>
  </property>
  <property fmtid="{D5CDD505-2E9C-101B-9397-08002B2CF9AE}" pid="4" name="Info 2">
    <vt:lpwstr/>
  </property>
  <property fmtid="{D5CDD505-2E9C-101B-9397-08002B2CF9AE}" pid="5" name="Info 3">
    <vt:lpwstr/>
  </property>
</Properties>
</file>