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080625" cy="7559675" type="screen4x3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404" y="-84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31503C1-8B1F-4436-9F03-7247AEC68225}" type="slidenum">
              <a:t>‹#›</a:t>
            </a:fld>
            <a:endParaRPr lang="cs-CZ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66591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cs-CZ"/>
          </a:p>
        </p:txBody>
      </p:sp>
      <p:sp>
        <p:nvSpPr>
          <p:cNvPr id="4" name="Zástupný symbol pro záhlaví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A80A7E98-49E2-4066-98AB-E3F56A55153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126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cs-CZ" sz="2000" b="0" i="0" u="none" strike="noStrike" kern="1200">
        <a:ln>
          <a:noFill/>
        </a:ln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8D6A5FC-DFBB-4F35-99FA-C74927E75CA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362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F73CC52-FB8D-4421-AE5E-7A5E7C9789D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097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0B4822F-5C36-4A44-908F-A51672AA83B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94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620313-D962-4DBB-A9B8-5EE01E2B79A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52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38E5A41-8CDA-4B30-A1AF-FB20BC1E4E3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90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65F9EB-13A6-4B4F-9408-A21F2437E04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08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AAD5790-A6A5-43C9-BCE9-62CE54DF028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00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BF2A73-DC5F-47AE-9672-571B4E7A673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75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1ABA97-598F-41E0-9FF0-742035CABC3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23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260B0C0-57B1-4FE5-9783-359411DB390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03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C5E7C8-6064-43BD-857B-352EA511051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55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B3E97026-3C33-4987-AA61-2E64065EA49F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cs-CZ" sz="2400" b="0" i="0" u="none" strike="noStrike" kern="1200">
          <a:ln>
            <a:noFill/>
          </a:ln>
          <a:latin typeface="Arial" pitchFamily="18"/>
          <a:ea typeface="Microsoft YaHei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cs-CZ" sz="3200" b="0" i="0" u="none" strike="noStrike" kern="1200">
          <a:ln>
            <a:noFill/>
          </a:ln>
          <a:latin typeface="Arial" pitchFamily="18"/>
          <a:ea typeface="Microsoft YaHei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google.com/?gws_rd=ss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s.wikipedia.org/wiki/Hlavn&#237;_stran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144000"/>
            <a:ext cx="9792000" cy="69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LIDICE</a:t>
            </a:r>
          </a:p>
        </p:txBody>
      </p:sp>
      <p:sp>
        <p:nvSpPr>
          <p:cNvPr id="4" name="Podnadpis 3"/>
          <p:cNvSpPr txBox="1">
            <a:spLocks noGrp="1"/>
          </p:cNvSpPr>
          <p:nvPr>
            <p:ph type="subTitle" idx="4294967295"/>
          </p:nvPr>
        </p:nvSpPr>
        <p:spPr>
          <a:xfrm>
            <a:off x="360000" y="1440000"/>
            <a:ext cx="8568000" cy="4989240"/>
          </a:xfrm>
        </p:spPr>
        <p:txBody>
          <a:bodyPr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cs-CZ" sz="2400"/>
              <a:t>STUPKOVÁ 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OSUD OBYVATEL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cs-CZ" dirty="0" smtClean="0"/>
              <a:t>16</a:t>
            </a:r>
            <a:r>
              <a:rPr lang="cs-CZ" dirty="0"/>
              <a:t>. června 1942 bylo na střelnici v Kobylisích popraveno dalších 26 lidických obyvatel: sedm žen a osm mužů z rodin Horáků a Stříbrných, uvězněných již dříve</a:t>
            </a:r>
          </a:p>
          <a:p>
            <a:pPr lvl="0"/>
            <a:r>
              <a:rPr lang="cs-CZ" dirty="0" smtClean="0"/>
              <a:t>dále </a:t>
            </a:r>
            <a:r>
              <a:rPr lang="cs-CZ" dirty="0"/>
              <a:t>devět dospělých mužů, kteří byli osudné noci mimo Lidice (sedm v práci, jeden v nemocnici a jeden se několik dní skrýval v lesích)</a:t>
            </a:r>
          </a:p>
          <a:p>
            <a:pPr lvl="0"/>
            <a:r>
              <a:rPr lang="cs-CZ" dirty="0" smtClean="0"/>
              <a:t>dva </a:t>
            </a:r>
            <a:r>
              <a:rPr lang="cs-CZ" dirty="0"/>
              <a:t>chlapci, u kterých bylo při evidenci dětí dodatečně zjištěno, že již překročili 15 let </a:t>
            </a:r>
            <a:r>
              <a:rPr lang="cs-CZ" dirty="0" smtClean="0"/>
              <a:t>věku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OSUD OBYVATEL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76360" y="1512000"/>
            <a:ext cx="9071640" cy="538452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cs-CZ" sz="2200" dirty="0"/>
              <a:t>Na Kladně byly lidické děti po tři dny zkoumány, nakolik jsou z rasového hlediska vhodné k </a:t>
            </a:r>
            <a:r>
              <a:rPr lang="cs-CZ" sz="2200" dirty="0" smtClean="0"/>
              <a:t>převýchově.</a:t>
            </a:r>
            <a:endParaRPr lang="cs-CZ" sz="2200" dirty="0"/>
          </a:p>
          <a:p>
            <a:pPr lvl="0"/>
            <a:r>
              <a:rPr lang="cs-CZ" sz="2200" dirty="0"/>
              <a:t>Tři byly vybrány hned na Kladně, dalších sedm dětí mladších jednoho roku bylo předáno německému sirotčinci v </a:t>
            </a:r>
            <a:r>
              <a:rPr lang="cs-CZ" sz="2200" dirty="0" smtClean="0"/>
              <a:t>Praze - Krči</a:t>
            </a:r>
            <a:r>
              <a:rPr lang="cs-CZ" sz="2200" dirty="0"/>
              <a:t>, ostatních 88 bylo převezeno do </a:t>
            </a:r>
            <a:r>
              <a:rPr lang="cs-CZ" sz="2200" dirty="0" smtClean="0"/>
              <a:t>Lodže, kde </a:t>
            </a:r>
            <a:r>
              <a:rPr lang="cs-CZ" sz="2200" dirty="0"/>
              <a:t>z nich bylo k poněmčení určeno dalších </a:t>
            </a:r>
            <a:r>
              <a:rPr lang="cs-CZ" sz="2200" dirty="0" smtClean="0"/>
              <a:t>7.</a:t>
            </a:r>
            <a:endParaRPr lang="cs-CZ" sz="2200" dirty="0"/>
          </a:p>
          <a:p>
            <a:pPr lvl="0"/>
            <a:r>
              <a:rPr lang="cs-CZ" sz="2200" dirty="0">
                <a:solidFill>
                  <a:srgbClr val="FF0000"/>
                </a:solidFill>
              </a:rPr>
              <a:t>Zbývajících</a:t>
            </a:r>
            <a:r>
              <a:rPr lang="cs-CZ" sz="2200" dirty="0"/>
              <a:t> </a:t>
            </a:r>
            <a:r>
              <a:rPr lang="cs-CZ" sz="2200" dirty="0">
                <a:solidFill>
                  <a:srgbClr val="FF0000"/>
                </a:solidFill>
              </a:rPr>
              <a:t>82 dětí bylo 2. července 1942 převezeno do nedalekého vyhlazovacího tábora </a:t>
            </a:r>
            <a:r>
              <a:rPr lang="cs-CZ" sz="2200" dirty="0" err="1">
                <a:solidFill>
                  <a:srgbClr val="FF0000"/>
                </a:solidFill>
              </a:rPr>
              <a:t>Chełmno</a:t>
            </a:r>
            <a:r>
              <a:rPr lang="cs-CZ" sz="2200" dirty="0">
                <a:solidFill>
                  <a:srgbClr val="FF0000"/>
                </a:solidFill>
              </a:rPr>
              <a:t> a tam, pravděpodobně ještě téhož dne, usmrceno výfukovými plyny ve speciálním vyhlazovacím automobilu.</a:t>
            </a:r>
          </a:p>
          <a:p>
            <a:pPr lvl="0"/>
            <a:r>
              <a:rPr lang="cs-CZ" sz="2200" dirty="0"/>
              <a:t>Dodatečně bylo na smrt do </a:t>
            </a:r>
            <a:r>
              <a:rPr lang="cs-CZ" sz="2200" dirty="0" err="1"/>
              <a:t>Chełmna</a:t>
            </a:r>
            <a:r>
              <a:rPr lang="cs-CZ" sz="2200" dirty="0"/>
              <a:t> posláno ještě jedno ze tří dětí vybraných k poněmčení hned na </a:t>
            </a:r>
            <a:r>
              <a:rPr lang="cs-CZ" sz="2200" dirty="0" smtClean="0"/>
              <a:t>začátku.</a:t>
            </a:r>
            <a:endParaRPr lang="cs-CZ" sz="2200" dirty="0"/>
          </a:p>
          <a:p>
            <a:pPr lvl="0"/>
            <a:r>
              <a:rPr lang="cs-CZ" sz="2200" dirty="0">
                <a:solidFill>
                  <a:srgbClr val="FF0000"/>
                </a:solidFill>
              </a:rPr>
              <a:t>Po válce se přeživší děti s vynaložením velkého úsilí podařilo v německých rodinách a ústavech vypátrat a navrátit jejich příbuzným, bylo jich však pouze 17.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OSUD OBYVATEL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cs-CZ" sz="2800" dirty="0"/>
              <a:t>Sto osmdesát čtyři </a:t>
            </a:r>
            <a:r>
              <a:rPr lang="cs-CZ" sz="2800" dirty="0" smtClean="0"/>
              <a:t>lidických žen, </a:t>
            </a:r>
            <a:r>
              <a:rPr lang="cs-CZ" sz="2800" dirty="0"/>
              <a:t>které byly 12. června 1942 odtrženy od svých dětí, byly (vyjma několika těhotných, ponechaných dočasně v Praze) převezeny do koncentračního tábora </a:t>
            </a:r>
            <a:r>
              <a:rPr lang="cs-CZ" sz="2800" dirty="0" err="1" smtClean="0"/>
              <a:t>Ravensbrück</a:t>
            </a:r>
            <a:r>
              <a:rPr lang="cs-CZ" sz="2800" dirty="0" smtClean="0"/>
              <a:t>.</a:t>
            </a:r>
            <a:endParaRPr lang="cs-CZ" sz="2800" dirty="0"/>
          </a:p>
          <a:p>
            <a:pPr lvl="0"/>
            <a:r>
              <a:rPr lang="cs-CZ" sz="2800" dirty="0"/>
              <a:t>Dvanáct dalších bylo do </a:t>
            </a:r>
            <a:r>
              <a:rPr lang="cs-CZ" sz="2800" dirty="0" err="1"/>
              <a:t>Ravensbrücku</a:t>
            </a:r>
            <a:r>
              <a:rPr lang="cs-CZ" sz="2800" dirty="0"/>
              <a:t> posláno dodatečně v následujících </a:t>
            </a:r>
            <a:r>
              <a:rPr lang="cs-CZ" sz="2800" dirty="0" smtClean="0"/>
              <a:t>měsících.</a:t>
            </a:r>
            <a:endParaRPr lang="cs-CZ" sz="2800" dirty="0"/>
          </a:p>
          <a:p>
            <a:pPr lvl="0"/>
            <a:r>
              <a:rPr lang="cs-CZ" sz="2800" dirty="0"/>
              <a:t>Třiapadesát lidických žen v </a:t>
            </a:r>
            <a:r>
              <a:rPr lang="cs-CZ" sz="2800" dirty="0" smtClean="0"/>
              <a:t>koncentračním táboře </a:t>
            </a:r>
            <a:r>
              <a:rPr lang="cs-CZ" sz="2800" dirty="0"/>
              <a:t>a na pochodech smrti zahynulo.</a:t>
            </a:r>
          </a:p>
          <a:p>
            <a:pPr lvl="0"/>
            <a:r>
              <a:rPr lang="cs-CZ" sz="2800" dirty="0">
                <a:solidFill>
                  <a:srgbClr val="FF0000"/>
                </a:solidFill>
              </a:rPr>
              <a:t>Celkem přišlo o život 340 lidických obyvatel (192 mužů, 60 žen a 88 dětí</a:t>
            </a:r>
            <a:r>
              <a:rPr lang="cs-CZ" sz="2800" dirty="0" smtClean="0">
                <a:solidFill>
                  <a:srgbClr val="FF0000"/>
                </a:solidFill>
              </a:rPr>
              <a:t>).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8000" y="216000"/>
            <a:ext cx="8856000" cy="55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224000" y="6165000"/>
            <a:ext cx="7848000" cy="603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				Sousoší 82 zavražděných lidických dětí.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ODEZVA VE SVĚTĚ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475581"/>
            <a:ext cx="9071640" cy="5677979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cs-CZ" sz="2200" dirty="0"/>
              <a:t>Zločinné vyhlazení Lidic svou plánovitostí a chladnokrevností pobouřilo celý svět</a:t>
            </a:r>
          </a:p>
          <a:p>
            <a:pPr lvl="0"/>
            <a:r>
              <a:rPr lang="cs-CZ" sz="2200" dirty="0">
                <a:solidFill>
                  <a:srgbClr val="FF0000"/>
                </a:solidFill>
              </a:rPr>
              <a:t>Města a obce v</a:t>
            </a:r>
            <a:r>
              <a:rPr lang="cs-CZ" sz="2200" dirty="0"/>
              <a:t> </a:t>
            </a:r>
            <a:r>
              <a:rPr lang="cs-CZ" sz="2200" dirty="0">
                <a:solidFill>
                  <a:srgbClr val="FF0000"/>
                </a:solidFill>
              </a:rPr>
              <a:t>Mexiku, Brazílii, USA a Austrálii se</a:t>
            </a:r>
            <a:r>
              <a:rPr lang="cs-CZ" sz="2200" dirty="0"/>
              <a:t> na protest proti nacistickému zločinu </a:t>
            </a:r>
            <a:r>
              <a:rPr lang="cs-CZ" sz="2200" dirty="0">
                <a:solidFill>
                  <a:srgbClr val="FF0000"/>
                </a:solidFill>
              </a:rPr>
              <a:t>přejmenovávaly na Lidice</a:t>
            </a:r>
            <a:r>
              <a:rPr lang="cs-CZ" sz="2200" dirty="0" smtClean="0"/>
              <a:t>. Jménem </a:t>
            </a:r>
            <a:r>
              <a:rPr lang="cs-CZ" sz="2200" dirty="0"/>
              <a:t>Lidice byly křtěny právě narozené děti.</a:t>
            </a:r>
          </a:p>
          <a:p>
            <a:pPr lvl="0"/>
            <a:r>
              <a:rPr lang="cs-CZ" sz="2200" dirty="0"/>
              <a:t>Britští horníci založili hnutí </a:t>
            </a:r>
            <a:r>
              <a:rPr lang="cs-CZ" sz="2200" i="1" dirty="0"/>
              <a:t>Lidice </a:t>
            </a:r>
            <a:r>
              <a:rPr lang="cs-CZ" sz="2200" i="1" dirty="0" err="1"/>
              <a:t>shall</a:t>
            </a:r>
            <a:r>
              <a:rPr lang="cs-CZ" sz="2200" i="1" dirty="0"/>
              <a:t> live</a:t>
            </a:r>
            <a:r>
              <a:rPr lang="cs-CZ" sz="2200" dirty="0"/>
              <a:t> (Lidice budou žít) a zorganizovali sbírku na obnovu obce. Pod jménem Lidice bojovaly československé tanky na východní i na západní </a:t>
            </a:r>
            <a:r>
              <a:rPr lang="cs-CZ" sz="2200" dirty="0" smtClean="0"/>
              <a:t>frontě.</a:t>
            </a:r>
            <a:endParaRPr lang="cs-CZ" sz="2200" dirty="0"/>
          </a:p>
          <a:p>
            <a:pPr lvl="0"/>
            <a:r>
              <a:rPr lang="cs-CZ" sz="2200" dirty="0"/>
              <a:t>Příběh Lidic byl záhy několikrát zfilmován – snad nejpůsobivější byl film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Silent</a:t>
            </a:r>
            <a:r>
              <a:rPr lang="cs-CZ" sz="2200" dirty="0"/>
              <a:t> </a:t>
            </a:r>
            <a:r>
              <a:rPr lang="cs-CZ" sz="2200" dirty="0" err="1"/>
              <a:t>Village</a:t>
            </a:r>
            <a:r>
              <a:rPr lang="cs-CZ" sz="2200" dirty="0"/>
              <a:t> (Tichá ves), natočený s čistě amatérskými herci v reálném prostředí </a:t>
            </a:r>
            <a:r>
              <a:rPr lang="cs-CZ" sz="2200" dirty="0" err="1"/>
              <a:t>welšské</a:t>
            </a:r>
            <a:r>
              <a:rPr lang="cs-CZ" sz="2200" dirty="0"/>
              <a:t> hornické vsi </a:t>
            </a:r>
            <a:r>
              <a:rPr lang="cs-CZ" sz="2200" dirty="0" err="1" smtClean="0"/>
              <a:t>Cwmgiedd</a:t>
            </a:r>
            <a:r>
              <a:rPr lang="cs-CZ" sz="2200" dirty="0" smtClean="0"/>
              <a:t>.</a:t>
            </a:r>
            <a:endParaRPr lang="cs-CZ" sz="2200" dirty="0"/>
          </a:p>
          <a:p>
            <a:pPr lvl="0"/>
            <a:r>
              <a:rPr lang="cs-CZ" sz="2200" dirty="0"/>
              <a:t>Události v okupovaném </a:t>
            </a:r>
            <a:r>
              <a:rPr lang="cs-CZ" sz="2200" dirty="0" smtClean="0"/>
              <a:t>Protektorátu </a:t>
            </a:r>
            <a:r>
              <a:rPr lang="cs-CZ" sz="2200" dirty="0"/>
              <a:t>nezůstaly bez politické odezvy. Nedlouho po atentátu na Heydricha a následném vyvraždění Lidic a Ležáků vlády Velké Británie (5. srpna) a Francie (29. září) uznaly mnichovskou dohodu za neplatnou od samého počátku.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3920" y="144000"/>
            <a:ext cx="2746079" cy="458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07920" y="218160"/>
            <a:ext cx="4960079" cy="3309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3671999" y="3600000"/>
            <a:ext cx="496800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Pietní akt na uctění obětí ↑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803040" y="4325760"/>
            <a:ext cx="5844960" cy="2874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216000" y="4896000"/>
            <a:ext cx="3096000" cy="432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Britský propagační plakát ↑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dirty="0"/>
              <a:t>OBNOVENÉ </a:t>
            </a:r>
            <a:r>
              <a:rPr lang="cs-CZ" dirty="0" smtClean="0"/>
              <a:t>LIDICE</a:t>
            </a:r>
            <a:endParaRPr lang="cs-CZ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331565"/>
            <a:ext cx="9071640" cy="5426715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cs-CZ" sz="2000" dirty="0"/>
              <a:t>Ihned po osvobození bylo místo lidické tragédie upraveno a 10. června 1945, v den třetího výročí, přislíbila československá vláda Lidice obnovit a </a:t>
            </a:r>
            <a:r>
              <a:rPr lang="cs-CZ" sz="2000" dirty="0" smtClean="0"/>
              <a:t> </a:t>
            </a:r>
            <a:r>
              <a:rPr lang="cs-CZ" sz="2000" dirty="0"/>
              <a:t> </a:t>
            </a:r>
            <a:r>
              <a:rPr lang="cs-CZ" sz="2000" dirty="0" smtClean="0"/>
              <a:t>znovu vybudovat.</a:t>
            </a:r>
            <a:endParaRPr lang="cs-CZ" sz="2000" dirty="0"/>
          </a:p>
          <a:p>
            <a:pPr lvl="0"/>
            <a:r>
              <a:rPr lang="cs-CZ" sz="2000" dirty="0"/>
              <a:t>Byla vypsána architektonická soutěž na pietní úpravu území starých Lidic a výstavbu nové obce v těsném sousedství. Na konci čtyřicátých a počátkem padesátých let tak severozápadně od bývalé obce vyrostly nové </a:t>
            </a:r>
            <a:r>
              <a:rPr lang="cs-CZ" sz="2000" dirty="0" smtClean="0"/>
              <a:t>Lidice, </a:t>
            </a:r>
            <a:r>
              <a:rPr lang="cs-CZ" sz="2000" dirty="0"/>
              <a:t>čítající 150 rodinných domů.</a:t>
            </a:r>
          </a:p>
          <a:p>
            <a:pPr lvl="0"/>
            <a:r>
              <a:rPr lang="cs-CZ" sz="2000" dirty="0"/>
              <a:t>Území starých Lidic bylo prohlášeno národní kulturní památkou; je zde muzeum s celoročně přístupnou expozicí připomínající lidickou tragédii. Snad každého návštěvníka dojme bronzové sousoší 82 lidických dětí zavražděných v </a:t>
            </a:r>
            <a:r>
              <a:rPr lang="cs-CZ" sz="2000" dirty="0" err="1" smtClean="0"/>
              <a:t>Chełmnu</a:t>
            </a:r>
            <a:r>
              <a:rPr lang="cs-CZ" sz="2000" dirty="0" smtClean="0"/>
              <a:t> (životní </a:t>
            </a:r>
            <a:r>
              <a:rPr lang="cs-CZ" sz="2000" dirty="0"/>
              <a:t>dílo sochařky Marie </a:t>
            </a:r>
            <a:r>
              <a:rPr lang="cs-CZ" sz="2000" dirty="0" smtClean="0"/>
              <a:t>Uchytilové), </a:t>
            </a:r>
            <a:r>
              <a:rPr lang="cs-CZ" sz="2000" dirty="0"/>
              <a:t>které je zároveň připomínkou všech dětských obětí války.</a:t>
            </a:r>
          </a:p>
          <a:p>
            <a:pPr lvl="0"/>
            <a:r>
              <a:rPr lang="cs-CZ" sz="2000" dirty="0"/>
              <a:t>Osud Lidic nebyl ojedinělý; k masakrům civilistů docházelo za druhé světové války po celé Evropě (např. Český Malín – Ukrajina,  </a:t>
            </a:r>
            <a:r>
              <a:rPr lang="cs-CZ" sz="2000" dirty="0" err="1"/>
              <a:t>Marzabotto</a:t>
            </a:r>
            <a:r>
              <a:rPr lang="cs-CZ" sz="2000" dirty="0"/>
              <a:t> – Itálie a další</a:t>
            </a:r>
            <a:r>
              <a:rPr lang="cs-CZ" sz="2000" dirty="0" smtClean="0"/>
              <a:t>..).</a:t>
            </a:r>
            <a:endParaRPr lang="cs-CZ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1000" y="92160"/>
            <a:ext cx="4797000" cy="68198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648000" y="7056000"/>
            <a:ext cx="482400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Hromadný hrob 173 lidických mužů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12000" y="216000"/>
            <a:ext cx="4771080" cy="33757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6263149" y="3717000"/>
            <a:ext cx="2593700" cy="62179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Památník,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který </a:t>
            </a:r>
            <a:r>
              <a:rPr lang="cs-CZ" sz="18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tragédii </a:t>
            </a:r>
            <a:r>
              <a:rPr lang="cs-CZ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připomíná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ZDROJE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cs-CZ">
                <a:hlinkClick r:id="rId3"/>
              </a:rPr>
              <a:t>https://images.google.com/?gws_rd=ssl</a:t>
            </a:r>
          </a:p>
          <a:p>
            <a:pPr lvl="0"/>
            <a:r>
              <a:rPr lang="cs-CZ">
                <a:hlinkClick r:id="rId4"/>
              </a:rPr>
              <a:t>https://cs.wikipedia.org/wiki/Hlavn%C3%AD_strana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LIDICE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48360" y="1778760"/>
            <a:ext cx="9071640" cy="49892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cs-CZ" sz="2800"/>
              <a:t>obec se 489 obyvateli ve Středočeském kraji</a:t>
            </a:r>
          </a:p>
          <a:p>
            <a:pPr lvl="0"/>
            <a:r>
              <a:rPr lang="cs-CZ" sz="2800"/>
              <a:t>za 2. světové války, dne </a:t>
            </a:r>
            <a:r>
              <a:rPr lang="cs-CZ" sz="2800">
                <a:solidFill>
                  <a:srgbClr val="FF3333"/>
                </a:solidFill>
              </a:rPr>
              <a:t>10. června 1942</a:t>
            </a:r>
            <a:r>
              <a:rPr lang="cs-CZ" sz="2800"/>
              <a:t>, byla obec vyhlazena německými nacisty</a:t>
            </a:r>
          </a:p>
          <a:p>
            <a:pPr lvl="0"/>
            <a:r>
              <a:rPr lang="cs-CZ" sz="2800"/>
              <a:t>po válce byla obec znovu obnovena ve vzdálenosti několika set metrů od původní vyhlazené obce  </a:t>
            </a:r>
          </a:p>
          <a:p>
            <a:pPr lvl="0"/>
            <a:r>
              <a:rPr lang="cs-CZ" sz="2800"/>
              <a:t>na místě starých Lidic byl zřízen památník obětem masakru a v obci se nachází muzeum připomínající tuto tragédii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23999" y="411120"/>
            <a:ext cx="1238760" cy="956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VYHLAZENÍ LIDIC - seznámení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cs-CZ" sz="2800" dirty="0"/>
              <a:t>vyhlazení Lidic byla násilná historická událost, </a:t>
            </a:r>
            <a:r>
              <a:rPr lang="cs-CZ" sz="2800" dirty="0" smtClean="0"/>
              <a:t>při </a:t>
            </a:r>
            <a:r>
              <a:rPr lang="cs-CZ" sz="2800" dirty="0"/>
              <a:t>níž došlo k </a:t>
            </a:r>
            <a:r>
              <a:rPr lang="cs-CZ" sz="2800" dirty="0" err="1"/>
              <a:t>vyvraždĕní</a:t>
            </a:r>
            <a:r>
              <a:rPr lang="cs-CZ" sz="2800" dirty="0"/>
              <a:t> značné části obyvatel vsi německými nacistickými okupanty</a:t>
            </a:r>
          </a:p>
          <a:p>
            <a:pPr lvl="0"/>
            <a:r>
              <a:rPr lang="cs-CZ" sz="2800" dirty="0"/>
              <a:t>tragédii předcházel </a:t>
            </a:r>
            <a:r>
              <a:rPr lang="cs-CZ" sz="2800" dirty="0">
                <a:solidFill>
                  <a:srgbClr val="FF0000"/>
                </a:solidFill>
              </a:rPr>
              <a:t>úspěšný atentát československých parašutistů na Reinharda Heydricha</a:t>
            </a:r>
          </a:p>
          <a:p>
            <a:pPr lvl="0"/>
            <a:r>
              <a:rPr lang="cs-CZ" sz="2800" dirty="0" smtClean="0"/>
              <a:t>pro </a:t>
            </a:r>
            <a:r>
              <a:rPr lang="cs-CZ" sz="2800" dirty="0"/>
              <a:t>úspěšnost atentátu </a:t>
            </a:r>
            <a:r>
              <a:rPr lang="cs-CZ" sz="2800" dirty="0" smtClean="0"/>
              <a:t>byla obec Lidice </a:t>
            </a:r>
            <a:r>
              <a:rPr lang="cs-CZ" sz="2800" dirty="0"/>
              <a:t>roku </a:t>
            </a:r>
            <a:r>
              <a:rPr lang="cs-CZ" sz="2800" dirty="0" smtClean="0"/>
              <a:t>1942  vypálena </a:t>
            </a:r>
            <a:r>
              <a:rPr lang="cs-CZ" sz="2800" dirty="0"/>
              <a:t>a dokonale srovnána se zemí, místní obyvatelstvo vyvražděno nebo odsunuto do KT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 CO TRAGÉDII PŘEDCHÁZELO?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553212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cs-CZ" sz="1800" dirty="0">
                <a:solidFill>
                  <a:srgbClr val="FF0000"/>
                </a:solidFill>
              </a:rPr>
              <a:t>1</a:t>
            </a:r>
            <a:r>
              <a:rPr lang="cs-CZ" sz="1800" dirty="0"/>
              <a:t>. Již zmíněný atentát na R. Heydricha, na jehož následky 4. května 1942 umírá</a:t>
            </a:r>
          </a:p>
          <a:p>
            <a:pPr lvl="0">
              <a:buNone/>
            </a:pPr>
            <a:r>
              <a:rPr lang="cs-CZ" sz="1800" dirty="0">
                <a:solidFill>
                  <a:srgbClr val="FF0000"/>
                </a:solidFill>
              </a:rPr>
              <a:t>2</a:t>
            </a:r>
            <a:r>
              <a:rPr lang="cs-CZ" sz="1800" dirty="0"/>
              <a:t>.  3. června se dostal Jaroslavu Pálovi, majiteli továrny na baterie ve Slaném, do rukou podezřelý milostný dopis adresovaný jedné ze zaměstnankyň továrny, který obsahoval jistou spojitost s atentátem. Pála, ať už v domnění, že pisatel dopisu může být zapleten do atentátu, či v obavách, že může jít o provokaci, uvědomil četnictvo a to dopis postoupilo gestapu.</a:t>
            </a:r>
          </a:p>
          <a:p>
            <a:pPr lvl="0"/>
            <a:r>
              <a:rPr lang="cs-CZ" sz="1800" dirty="0"/>
              <a:t> Dívka, která skutečné jméno svého milence neznala, při výslechu mimo jiné zmínila, že dotyčný ji poprosil, aby v Lidicích rodině Horákových a Stříbrných vyřídila pozdrav od jejich synů, kteří sloužili u 311. bombardovací perutě v Anglii .</a:t>
            </a:r>
          </a:p>
          <a:p>
            <a:pPr lvl="0"/>
            <a:r>
              <a:rPr lang="cs-CZ" sz="1800" dirty="0"/>
              <a:t>Následovala razie v Lidicích a zatčení rodin Horáků a Stříbrných, o jejichž synech bylo známo, že slouží v československém vojsku v Anglii. Domovní prohlídky ani výslechy však neodhalily nic podezřelého. Následujícího dne byl jako přítel </a:t>
            </a:r>
            <a:r>
              <a:rPr lang="cs-CZ" sz="1800" dirty="0" err="1"/>
              <a:t>Marusczákové</a:t>
            </a:r>
            <a:r>
              <a:rPr lang="cs-CZ" sz="1800" dirty="0"/>
              <a:t> identifikován Václav Říha, dělník z </a:t>
            </a:r>
            <a:r>
              <a:rPr lang="cs-CZ" sz="1800" dirty="0" err="1"/>
              <a:t>Vrapic</a:t>
            </a:r>
            <a:r>
              <a:rPr lang="cs-CZ" sz="1800" dirty="0"/>
              <a:t> u Kladna. Ten chtěl vztah s </a:t>
            </a:r>
            <a:r>
              <a:rPr lang="cs-CZ" sz="1800" dirty="0" err="1"/>
              <a:t>Marusczákovou</a:t>
            </a:r>
            <a:r>
              <a:rPr lang="cs-CZ" sz="1800" dirty="0"/>
              <a:t> ukončit, protože byl ženatý a obával se, že jeho nevěra s dívkou z nedaleké vsi vyjde najevo; poslal jí proto s pomocí spolupracovníků onen dopis, který měl vyvolat romantický dojem, že je zapojen do odbojové činnosti a že se odešel skrýt do křivoklátských </a:t>
            </a:r>
            <a:r>
              <a:rPr lang="cs-CZ" sz="1800" dirty="0" smtClean="0"/>
              <a:t>lesů.</a:t>
            </a:r>
            <a:endParaRPr lang="cs-CZ" sz="1800" dirty="0"/>
          </a:p>
          <a:p>
            <a:pPr lvl="0">
              <a:buNone/>
            </a:pP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dirty="0"/>
              <a:t> CO TRAGÉDII PŘEDCHÁZELO?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51174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cs-CZ" sz="2400" dirty="0" smtClean="0"/>
              <a:t>Kladenskému </a:t>
            </a:r>
            <a:r>
              <a:rPr lang="cs-CZ" sz="2400" dirty="0"/>
              <a:t>gestapu bylo záhy jasné, že Říha, </a:t>
            </a:r>
            <a:r>
              <a:rPr lang="cs-CZ" sz="2400" dirty="0" err="1"/>
              <a:t>Marusczáková</a:t>
            </a:r>
            <a:r>
              <a:rPr lang="cs-CZ" sz="2400" dirty="0"/>
              <a:t> ani Horákovi nemají s atentátem na Heydricha nic společného; v Lidicích nebyl objeven žádný arzenál, vysílačky ani skrývané osoby a s tímto výsledkem bylo také podáno hlášení do </a:t>
            </a:r>
            <a:r>
              <a:rPr lang="cs-CZ" sz="2400" dirty="0" smtClean="0"/>
              <a:t>Prahy.</a:t>
            </a:r>
            <a:endParaRPr lang="cs-CZ" sz="2400" dirty="0"/>
          </a:p>
          <a:p>
            <a:pPr lvl="0"/>
            <a:r>
              <a:rPr lang="cs-CZ" sz="2400" dirty="0"/>
              <a:t>V Praze se mezitím </a:t>
            </a:r>
            <a:r>
              <a:rPr lang="cs-CZ" sz="2400" dirty="0">
                <a:solidFill>
                  <a:srgbClr val="FF0000"/>
                </a:solidFill>
              </a:rPr>
              <a:t>Karl Hermann Frank</a:t>
            </a:r>
            <a:r>
              <a:rPr lang="cs-CZ" sz="2400" dirty="0"/>
              <a:t> v naději, že tím posílí své postavení a napomůže svému jmenování příštím říšským protektorem, </a:t>
            </a:r>
            <a:r>
              <a:rPr lang="cs-CZ" sz="2400" dirty="0">
                <a:solidFill>
                  <a:srgbClr val="FF0000"/>
                </a:solidFill>
              </a:rPr>
              <a:t>rozhodl využít Lidic jako ukázky svého „rázného postupu“.</a:t>
            </a:r>
          </a:p>
          <a:p>
            <a:pPr lvl="0"/>
            <a:r>
              <a:rPr lang="cs-CZ" sz="2400" dirty="0" smtClean="0"/>
              <a:t>9</a:t>
            </a:r>
            <a:r>
              <a:rPr lang="cs-CZ" sz="2400" dirty="0"/>
              <a:t>. června osobně předložil při Heydrichově pohřbu v Berlíně svůj záměr Hitlerovi a obratem k němu obdržel souhlas. Lidice měly být vypáleny a srovnány se zemí, dospělí muži zastřeleni, ženy uvězněny v koncentračních </a:t>
            </a:r>
            <a:r>
              <a:rPr lang="cs-CZ" sz="2400" dirty="0" smtClean="0"/>
              <a:t>táborech na doživotí </a:t>
            </a:r>
            <a:r>
              <a:rPr lang="cs-CZ" sz="2400" dirty="0"/>
              <a:t>a děti dány na „náležité vychování“.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9" y="111960"/>
            <a:ext cx="5449679" cy="327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80000" y="3456000"/>
            <a:ext cx="7703999" cy="38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840000" y="144000"/>
            <a:ext cx="2427480" cy="3161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VYHLAZENÍ LIDIC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76360" y="1379519"/>
            <a:ext cx="9071640" cy="54604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cs-CZ" sz="2000"/>
              <a:t>Navečer dne 9. června byly Lidice obklíčeny jednotkami SS a německé policie a nikdo nesměl obec opustit</a:t>
            </a:r>
          </a:p>
          <a:p>
            <a:pPr lvl="0"/>
            <a:r>
              <a:rPr lang="cs-CZ" sz="2000"/>
              <a:t>Starosta byl přinucen vydat veškeré obecní cennosti a obyvatelé začali být po půlnoci vyváděni ze svých domovů</a:t>
            </a:r>
          </a:p>
          <a:p>
            <a:pPr lvl="0"/>
            <a:r>
              <a:rPr lang="cs-CZ" sz="2000"/>
              <a:t>Ráno 10. června 1942 se na místo osobně dostavil K. H. Frank, aby na celou akci dohlížel</a:t>
            </a:r>
          </a:p>
          <a:p>
            <a:pPr lvl="0"/>
            <a:r>
              <a:rPr lang="cs-CZ" sz="2000"/>
              <a:t> Muži starší 15 let byli shromažďováni ve sklepě a chlévě Horákova statku. Ženy s dětmi byly nejprve nahnány do místní školy, za úsvitu pak autobusy převezeny do tělocvičny kladenského gymnázia.</a:t>
            </a:r>
          </a:p>
          <a:p>
            <a:pPr lvl="0"/>
            <a:r>
              <a:rPr lang="cs-CZ" sz="2000"/>
              <a:t>Mezitím byly zdi stodoly v sousedství Horákova statku obloženy slamníky a matracemi (proti odraženým střelám) a přichystána popravčí četa</a:t>
            </a:r>
          </a:p>
          <a:p>
            <a:pPr lvl="0"/>
            <a:r>
              <a:rPr lang="cs-CZ" sz="2000"/>
              <a:t> Lidičtí muži byli posléze vyváděni ve skupinách (zprvu po pěti, pak po deseti) na přilehlou zahradu a tam stříleni. </a:t>
            </a:r>
            <a:r>
              <a:rPr lang="cs-CZ" sz="2000">
                <a:solidFill>
                  <a:srgbClr val="FF0000"/>
                </a:solidFill>
              </a:rPr>
              <a:t>Celkem jich na tomto místě bylo povražděno 173</a:t>
            </a:r>
            <a:r>
              <a:rPr lang="cs-CZ" sz="2000"/>
              <a:t>, včetně lidického faráře Josefa Štemberky. </a:t>
            </a:r>
            <a:r>
              <a:rPr lang="cs-CZ" sz="2000">
                <a:solidFill>
                  <a:srgbClr val="FF0000"/>
                </a:solidFill>
              </a:rPr>
              <a:t>Nejstaršímu bylo 84, nejmladšímu 14 let</a:t>
            </a:r>
            <a:r>
              <a:rPr lang="cs-CZ" sz="2000"/>
              <a:t>. Všechny domy včetně školy, kostela a fary byly polity benzínem a podpáleny.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VYHLAZENÍ LIDIC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cs-CZ" sz="2400" dirty="0"/>
              <a:t>V následujících týdnech a měsících byly zbytky vypálených budov vyhozeny do povětří, zničen </a:t>
            </a:r>
            <a:r>
              <a:rPr lang="cs-CZ" sz="2400" dirty="0" smtClean="0"/>
              <a:t>hřbitov (včetně </a:t>
            </a:r>
            <a:r>
              <a:rPr lang="cs-CZ" sz="2400" dirty="0"/>
              <a:t>exhumace </a:t>
            </a:r>
            <a:r>
              <a:rPr lang="cs-CZ" sz="2400" dirty="0" smtClean="0"/>
              <a:t>zemřelých), </a:t>
            </a:r>
            <a:r>
              <a:rPr lang="cs-CZ" sz="2400" dirty="0"/>
              <a:t>vykáceny stromy (mimo jediné hrušně nedaleko potoka, která byla Němci </a:t>
            </a:r>
            <a:r>
              <a:rPr lang="cs-CZ" sz="2400" dirty="0" smtClean="0"/>
              <a:t>považována </a:t>
            </a:r>
            <a:r>
              <a:rPr lang="cs-CZ" sz="2400" dirty="0"/>
              <a:t>za uschlou), sutí zavezen rybník a vše </a:t>
            </a:r>
            <a:r>
              <a:rPr lang="cs-CZ" sz="2400" dirty="0" smtClean="0"/>
              <a:t>upraveno </a:t>
            </a:r>
            <a:r>
              <a:rPr lang="cs-CZ" sz="2400" dirty="0"/>
              <a:t>k </a:t>
            </a:r>
            <a:r>
              <a:rPr lang="cs-CZ" sz="2400" dirty="0" smtClean="0"/>
              <a:t>nepoznání.</a:t>
            </a:r>
            <a:endParaRPr lang="cs-CZ" sz="2400" dirty="0"/>
          </a:p>
          <a:p>
            <a:pPr lvl="0"/>
            <a:r>
              <a:rPr lang="cs-CZ" sz="2400" dirty="0" smtClean="0"/>
              <a:t>K </a:t>
            </a:r>
            <a:r>
              <a:rPr lang="cs-CZ" sz="2400" dirty="0"/>
              <a:t>odvozu suti byla na místě zbudována polní železnice, dokonce bylo na několika místech posunuto i koryto potoka, aby nic nezůstalo na svém místě.</a:t>
            </a:r>
          </a:p>
          <a:p>
            <a:pPr lvl="0"/>
            <a:r>
              <a:rPr lang="cs-CZ" sz="2400" dirty="0"/>
              <a:t>Filmové záznamy, pořízené samotnými nacisty, dodnes vydávají svědectví o díle zkázy. Prostor, kde stávaly Lidice, měl být učiněn holým polem a jméno obce vymazáno z map.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8000" y="144000"/>
            <a:ext cx="4476240" cy="281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29360" y="216000"/>
            <a:ext cx="4346640" cy="25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16000" y="3240000"/>
            <a:ext cx="5866920" cy="3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323040" y="3096000"/>
            <a:ext cx="3324959" cy="3522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1379</Words>
  <Application>Microsoft Office PowerPoint</Application>
  <PresentationFormat>Předvádění na obrazovce (4:3)</PresentationFormat>
  <Paragraphs>66</Paragraphs>
  <Slides>18</Slides>
  <Notes>18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Výchozí</vt:lpstr>
      <vt:lpstr>LIDICE</vt:lpstr>
      <vt:lpstr>LIDICE</vt:lpstr>
      <vt:lpstr>VYHLAZENÍ LIDIC - seznámení</vt:lpstr>
      <vt:lpstr> CO TRAGÉDII PŘEDCHÁZELO?</vt:lpstr>
      <vt:lpstr> CO TRAGÉDII PŘEDCHÁZELO?</vt:lpstr>
      <vt:lpstr>Prezentace aplikace PowerPoint</vt:lpstr>
      <vt:lpstr>VYHLAZENÍ LIDIC</vt:lpstr>
      <vt:lpstr>VYHLAZENÍ LIDIC</vt:lpstr>
      <vt:lpstr>Prezentace aplikace PowerPoint</vt:lpstr>
      <vt:lpstr>OSUD OBYVATEL</vt:lpstr>
      <vt:lpstr>OSUD OBYVATEL</vt:lpstr>
      <vt:lpstr>OSUD OBYVATEL</vt:lpstr>
      <vt:lpstr>Prezentace aplikace PowerPoint</vt:lpstr>
      <vt:lpstr>ODEZVA VE SVĚTĚ</vt:lpstr>
      <vt:lpstr>Prezentace aplikace PowerPoint</vt:lpstr>
      <vt:lpstr>OBNOVENÉ LIDICE</vt:lpstr>
      <vt:lpstr>Prezentace aplikace PowerPoint</vt:lpstr>
      <vt:lpstr>ZDROJE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LIDICE</dc:title>
  <dc:creator>Petra</dc:creator>
  <cp:lastModifiedBy>Petra Hrůzová</cp:lastModifiedBy>
  <cp:revision>16</cp:revision>
  <dcterms:created xsi:type="dcterms:W3CDTF">2016-01-17T20:40:08Z</dcterms:created>
  <dcterms:modified xsi:type="dcterms:W3CDTF">2016-06-05T08:31:23Z</dcterms:modified>
</cp:coreProperties>
</file>